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9" r:id="rId2"/>
    <p:sldId id="260" r:id="rId3"/>
    <p:sldId id="275" r:id="rId4"/>
    <p:sldId id="272" r:id="rId5"/>
    <p:sldId id="276" r:id="rId6"/>
    <p:sldId id="313" r:id="rId7"/>
    <p:sldId id="314" r:id="rId8"/>
    <p:sldId id="256" r:id="rId9"/>
    <p:sldId id="292" r:id="rId10"/>
    <p:sldId id="290" r:id="rId11"/>
    <p:sldId id="304" r:id="rId12"/>
    <p:sldId id="305" r:id="rId13"/>
    <p:sldId id="306" r:id="rId14"/>
    <p:sldId id="307" r:id="rId15"/>
    <p:sldId id="308" r:id="rId16"/>
    <p:sldId id="309" r:id="rId17"/>
    <p:sldId id="310" r:id="rId18"/>
    <p:sldId id="311" r:id="rId19"/>
    <p:sldId id="312" r:id="rId20"/>
    <p:sldId id="283" r:id="rId21"/>
    <p:sldId id="266" r:id="rId22"/>
    <p:sldId id="265" r:id="rId23"/>
  </p:sldIdLst>
  <p:sldSz cx="10160000" cy="7620000"/>
  <p:notesSz cx="6881813" cy="9296400"/>
  <p:defaultTextStyle>
    <a:defPPr>
      <a:defRPr lang="en-US"/>
    </a:defPPr>
    <a:lvl1pPr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1pPr>
    <a:lvl2pPr marL="4572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2pPr>
    <a:lvl3pPr marL="9144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3pPr>
    <a:lvl4pPr marL="13716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4pPr>
    <a:lvl5pPr marL="18288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5pPr>
    <a:lvl6pPr marL="2286000" algn="l" defTabSz="914400" rtl="0" eaLnBrk="1" latinLnBrk="0" hangingPunct="1">
      <a:defRPr sz="3200" kern="1200">
        <a:solidFill>
          <a:srgbClr val="000000"/>
        </a:solidFill>
        <a:latin typeface="Gill Sans"/>
        <a:ea typeface="ヒラギノ角ゴ Pro W3"/>
        <a:cs typeface="ヒラギノ角ゴ Pro W3"/>
        <a:sym typeface="Gill Sans"/>
      </a:defRPr>
    </a:lvl6pPr>
    <a:lvl7pPr marL="2743200" algn="l" defTabSz="914400" rtl="0" eaLnBrk="1" latinLnBrk="0" hangingPunct="1">
      <a:defRPr sz="3200" kern="1200">
        <a:solidFill>
          <a:srgbClr val="000000"/>
        </a:solidFill>
        <a:latin typeface="Gill Sans"/>
        <a:ea typeface="ヒラギノ角ゴ Pro W3"/>
        <a:cs typeface="ヒラギノ角ゴ Pro W3"/>
        <a:sym typeface="Gill Sans"/>
      </a:defRPr>
    </a:lvl7pPr>
    <a:lvl8pPr marL="3200400" algn="l" defTabSz="914400" rtl="0" eaLnBrk="1" latinLnBrk="0" hangingPunct="1">
      <a:defRPr sz="3200" kern="1200">
        <a:solidFill>
          <a:srgbClr val="000000"/>
        </a:solidFill>
        <a:latin typeface="Gill Sans"/>
        <a:ea typeface="ヒラギノ角ゴ Pro W3"/>
        <a:cs typeface="ヒラギノ角ゴ Pro W3"/>
        <a:sym typeface="Gill Sans"/>
      </a:defRPr>
    </a:lvl8pPr>
    <a:lvl9pPr marL="3657600" algn="l" defTabSz="914400" rtl="0" eaLnBrk="1" latinLnBrk="0" hangingPunct="1">
      <a:defRPr sz="3200" kern="1200">
        <a:solidFill>
          <a:srgbClr val="000000"/>
        </a:solidFill>
        <a:latin typeface="Gill Sans"/>
        <a:ea typeface="ヒラギノ角ゴ Pro W3"/>
        <a:cs typeface="ヒラギノ角ゴ Pro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99FF"/>
    <a:srgbClr val="0066CC"/>
    <a:srgbClr val="CC0099"/>
    <a:srgbClr val="3366FF"/>
    <a:srgbClr val="3366CC"/>
    <a:srgbClr val="000000"/>
    <a:srgbClr val="3333CC"/>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54" autoAdjust="0"/>
    <p:restoredTop sz="66967" autoAdjust="0"/>
  </p:normalViewPr>
  <p:slideViewPr>
    <p:cSldViewPr>
      <p:cViewPr varScale="1">
        <p:scale>
          <a:sx n="58" d="100"/>
          <a:sy n="58" d="100"/>
        </p:scale>
        <p:origin x="-876" y="-78"/>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09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59" name="Rectangle 3"/>
          <p:cNvSpPr>
            <a:spLocks noGrp="1" noChangeArrowheads="1"/>
          </p:cNvSpPr>
          <p:nvPr>
            <p:ph type="dt" sz="quarter"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0" name="Rectangle 4"/>
          <p:cNvSpPr>
            <a:spLocks noGrp="1" noChangeArrowheads="1"/>
          </p:cNvSpPr>
          <p:nvPr>
            <p:ph type="ftr" sz="quarter" idx="2"/>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1" name="Rectangle 5"/>
          <p:cNvSpPr>
            <a:spLocks noGrp="1" noChangeArrowheads="1"/>
          </p:cNvSpPr>
          <p:nvPr>
            <p:ph type="sldNum" sz="quarter" idx="3"/>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fld id="{BC158BE5-A459-426E-B253-F7A0970BEC3D}" type="slidenum">
              <a:rPr lang="en-US"/>
              <a:pPr>
                <a:defRPr/>
              </a:pPr>
              <a:t>‹#›</a:t>
            </a:fld>
            <a:endParaRPr lang="en-US"/>
          </a:p>
        </p:txBody>
      </p:sp>
    </p:spTree>
    <p:extLst>
      <p:ext uri="{BB962C8B-B14F-4D97-AF65-F5344CB8AC3E}">
        <p14:creationId xmlns:p14="http://schemas.microsoft.com/office/powerpoint/2010/main" val="148358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3" name="Rectangle 3"/>
          <p:cNvSpPr>
            <a:spLocks noGrp="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p:cNvSpPr>
          <p:nvPr>
            <p:ph type="body" sz="quarter" idx="3"/>
          </p:nvPr>
        </p:nvSpPr>
        <p:spPr bwMode="auto">
          <a:xfrm>
            <a:off x="917887" y="4416427"/>
            <a:ext cx="5046040" cy="418306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p:cNvSpPr>
          <p:nvPr>
            <p:ph type="ftr" sz="quarter" idx="4"/>
          </p:nvPr>
        </p:nvSpPr>
        <p:spPr bwMode="auto">
          <a:xfrm>
            <a:off x="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7" name="Rectangle 7"/>
          <p:cNvSpPr>
            <a:spLocks noGrp="1"/>
          </p:cNvSpPr>
          <p:nvPr>
            <p:ph type="sldNum" sz="quarter" idx="5"/>
          </p:nvPr>
        </p:nvSpPr>
        <p:spPr bwMode="auto">
          <a:xfrm>
            <a:off x="389907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fld id="{C81A654F-E0F0-4A89-ADBE-62A6F5711295}" type="slidenum">
              <a:rPr lang="en-US"/>
              <a:pPr>
                <a:defRPr/>
              </a:pPr>
              <a:t>‹#›</a:t>
            </a:fld>
            <a:endParaRPr lang="en-US"/>
          </a:p>
        </p:txBody>
      </p:sp>
    </p:spTree>
    <p:extLst>
      <p:ext uri="{BB962C8B-B14F-4D97-AF65-F5344CB8AC3E}">
        <p14:creationId xmlns:p14="http://schemas.microsoft.com/office/powerpoint/2010/main" val="14691177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8D2CC87-E724-4923-9D31-5EE61740295D}" type="slidenum">
              <a:rPr lang="en-US" sz="1200"/>
              <a:pPr eaLnBrk="1" hangingPunct="1"/>
              <a:t>1</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p:cNvSpPr>
          <p:nvPr>
            <p:ph type="body" idx="1"/>
          </p:nvPr>
        </p:nvSpPr>
        <p:spPr>
          <a:noFill/>
        </p:spPr>
        <p:txBody>
          <a:bodyPr/>
          <a:lstStyle/>
          <a:p>
            <a:pPr eaLnBrk="1" hangingPunct="1"/>
            <a:r>
              <a:rPr lang="en-US" dirty="0" smtClean="0">
                <a:latin typeface="Gill San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10</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This is my best attempt at an “info-graphic” of which summarizes the adjudication process.  As indicated by the color coding, it can be separated into 3 phases, so to speak.  The initial phase involves petitioning the State Engineer and providing notice to claimants of a pending adjudication.  This phase has been completed for each separate adjudication in the State at one time or another; however, we typically repeat it at the onset of each subdivision proceeding.  The second phase includes the bulk of the work, wherein the Adjudication Program conducts the hydrographic survey and works with water users to compile a proposed determination.  The last phase begins following the publication of the proposed determination and includes final summons and objection resolution—hopefully culminating in a final or interlocutory decree.</a:t>
            </a:r>
          </a:p>
          <a:p>
            <a:pPr marL="174609" indent="-174609" eaLnBrk="1" hangingPunct="1">
              <a:buFontTx/>
              <a:buChar char="•"/>
            </a:pPr>
            <a:endParaRPr lang="en-US" dirty="0" smtClean="0">
              <a:latin typeface="Gill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smtClean="0"/>
              <a:pPr eaLnBrk="1" hangingPunct="1"/>
              <a:t>11</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75" indent="-231775" eaLnBrk="1" hangingPunct="1">
              <a:buFontTx/>
              <a:buChar char="•"/>
            </a:pPr>
            <a:r>
              <a:rPr lang="en-US" sz="1000" smtClean="0">
                <a:latin typeface="Gill Sans"/>
              </a:rPr>
              <a:t>So, what is the Proposed Determination?  The Proposed Determination is official recommendation of the State Engineer to the District Court with regard to the composition of the various water rights within the boundaries of the respective General Stream Adjudication.  Obviously, developing an official recommendation on every water right or claim within the scope of a General Adjudication requires the State Engineer to undergo an extensive process as shown on the slide.</a:t>
            </a:r>
          </a:p>
          <a:p>
            <a:pPr marL="231775" indent="-231775" eaLnBrk="1" hangingPunct="1">
              <a:buFontTx/>
              <a:buChar char="•"/>
            </a:pPr>
            <a:endParaRPr lang="en-US" sz="1000" smtClean="0">
              <a:latin typeface="Gill Sans"/>
            </a:endParaRPr>
          </a:p>
          <a:p>
            <a:pPr marL="231775" indent="-231775" eaLnBrk="1" hangingPunct="1">
              <a:buFontTx/>
              <a:buChar char="•"/>
            </a:pPr>
            <a:r>
              <a:rPr lang="en-US" sz="1000" smtClean="0">
                <a:latin typeface="Gill Sans"/>
              </a:rPr>
              <a:t>One of the first steps is to hold a meeting wherein we invite the public to attend and discuss some of the procedural and technical issues which might be unique to their basin.  It serves as an opportunity for the public to become educated on the Proposed Determination process in order to prevent perceptions that the State Engineer is coming to take their water away from them.  It also permits the Adjudication staff an opportunity to meet water users face-to-face before being confronted in the field by angry farmers wondering why State Officials are snooping around their alfalfa fields.  Which brings me to my next slide…</a:t>
            </a:r>
          </a:p>
          <a:p>
            <a:pPr marL="231775" indent="-231775" eaLnBrk="1" hangingPunct="1">
              <a:buFontTx/>
              <a:buChar char="•"/>
            </a:pPr>
            <a:endParaRPr lang="en-US" sz="1000" smtClean="0">
              <a:latin typeface="Gill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15E089-B893-45CA-BC09-D20F3D2F3CED}" type="slidenum">
              <a:rPr lang="en-US" sz="1200" smtClean="0"/>
              <a:pPr eaLnBrk="1" hangingPunct="1"/>
              <a:t>12</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p:cNvSpPr>
          <p:nvPr>
            <p:ph type="body" idx="1"/>
          </p:nvPr>
        </p:nvSpPr>
        <p:spPr>
          <a:noFill/>
        </p:spPr>
        <p:txBody>
          <a:bodyPr/>
          <a:lstStyle/>
          <a:p>
            <a:pPr marL="231775" indent="-231775" eaLnBrk="1" hangingPunct="1">
              <a:buFontTx/>
              <a:buChar char="•"/>
            </a:pPr>
            <a:r>
              <a:rPr lang="en-US" sz="1000" smtClean="0">
                <a:latin typeface="Gill Sans"/>
              </a:rPr>
              <a:t>A large portion of the Proposed Determination process is spent researching old decrees, county records, water rights files, and maps; and then reviewing the information in the field with the respective water users to ensure that we get a clear picture of the beneficial use and other facets of the water right.  These include the location of the POD, the extent of the POU, and any conveyance structures.</a:t>
            </a:r>
          </a:p>
          <a:p>
            <a:pPr marL="231775" indent="-231775" eaLnBrk="1" hangingPunct="1">
              <a:buFontTx/>
              <a:buChar char="•"/>
            </a:pPr>
            <a:endParaRPr lang="en-US" sz="1000" smtClean="0">
              <a:latin typeface="Gill Sans"/>
            </a:endParaRPr>
          </a:p>
          <a:p>
            <a:pPr marL="231775" indent="-231775" eaLnBrk="1" hangingPunct="1">
              <a:buFontTx/>
              <a:buChar char="•"/>
            </a:pPr>
            <a:r>
              <a:rPr lang="en-US" sz="1000" smtClean="0">
                <a:latin typeface="Gill Sans"/>
              </a:rPr>
              <a:t>The document shown in the slide is a water claim which was filed with in Grand County in 1892 for the use of 600 miner’s inches of water on a creek in the La Sal mountains.  </a:t>
            </a:r>
          </a:p>
          <a:p>
            <a:pPr marL="231775" indent="-231775" eaLnBrk="1" hangingPunct="1">
              <a:buFontTx/>
              <a:buChar char="•"/>
            </a:pPr>
            <a:endParaRPr lang="en-US" sz="1000" smtClean="0">
              <a:latin typeface="Gill Sans"/>
            </a:endParaRPr>
          </a:p>
          <a:p>
            <a:pPr marL="231775" indent="-231775" eaLnBrk="1" hangingPunct="1">
              <a:buFontTx/>
              <a:buChar char="•"/>
            </a:pPr>
            <a:r>
              <a:rPr lang="en-US" sz="1000" smtClean="0">
                <a:latin typeface="Gill Sans"/>
              </a:rPr>
              <a:t>The photo is one of our Adjudication Technicians conducting a field review near Birdseye, Utah.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E50E6D3-D640-48E7-A2F7-D4F350912064}" type="slidenum">
              <a:rPr lang="en-US" sz="1200" smtClean="0"/>
              <a:pPr eaLnBrk="1" hangingPunct="1"/>
              <a:t>13</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p:cNvSpPr>
          <p:nvPr>
            <p:ph type="body" idx="1"/>
          </p:nvPr>
        </p:nvSpPr>
        <p:spPr>
          <a:noFill/>
        </p:spPr>
        <p:txBody>
          <a:bodyPr/>
          <a:lstStyle/>
          <a:p>
            <a:pPr marL="174625" indent="-174625" eaLnBrk="1" hangingPunct="1">
              <a:buFontTx/>
              <a:buChar char="•"/>
            </a:pPr>
            <a:r>
              <a:rPr lang="en-US" smtClean="0">
                <a:latin typeface="Gill Sans"/>
              </a:rPr>
              <a:t>The Adjudication staff use the information which they’ve gathered through extensive field reviews and produce a Hydrographic Survey map which identifies the location of the POD and the extent of the use.</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This is one of the first hydrographic survey maps completed, from the Weber River adjudication.  As you look at the map, see if you can figure out where it is.  Any ideas?  It appears to be near the confluence of the North Fork of the Ogden River and the Middle Fork near a three-way road junction which leads to Ogden, Hunstville, and Eden.  If you’re having difficulty placing it, maybe an overlay will help.  As you can see, this is in the middle of present-day Pineview Reservoir.  So, some of these hydrographic survey maps not only aid in the determination of water rights, but they also represent a historical snap-shot in time which can be helpful and interesting.</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You can view these hydrographic survey maps at the regional offices, or the Salt Lake office, or from the comfort of your own office by viewing them online at the address shown.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9A486DCA-3CA2-46DA-BCE6-FDF7D7956D64}" type="slidenum">
              <a:rPr lang="en-US" sz="1200" smtClean="0"/>
              <a:pPr eaLnBrk="1" hangingPunct="1"/>
              <a:t>14</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p:cNvSpPr>
          <p:nvPr>
            <p:ph type="body" idx="1"/>
          </p:nvPr>
        </p:nvSpPr>
        <p:spPr>
          <a:noFill/>
        </p:spPr>
        <p:txBody>
          <a:bodyPr/>
          <a:lstStyle/>
          <a:p>
            <a:pPr marL="174625" indent="-174625" eaLnBrk="1" hangingPunct="1">
              <a:buFontTx/>
              <a:buChar char="•"/>
            </a:pPr>
            <a:r>
              <a:rPr lang="en-US" smtClean="0">
                <a:latin typeface="Gill Sans"/>
              </a:rPr>
              <a:t>This is an example of a modern-day hydrographic survey map of metropolitan Castle Valley.  As you can see, things are a little more colorful, but the essence of the hydrographic survey remains the same.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9FB9F775-4DE7-4D8D-8466-46649D4768F9}" type="slidenum">
              <a:rPr lang="en-US" sz="1200" smtClean="0"/>
              <a:pPr eaLnBrk="1" hangingPunct="1"/>
              <a:t>15</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p:spPr>
        <p:txBody>
          <a:bodyPr/>
          <a:lstStyle/>
          <a:p>
            <a:pPr marL="174625" indent="-174625" eaLnBrk="1" hangingPunct="1">
              <a:buFontTx/>
              <a:buChar char="•"/>
            </a:pPr>
            <a:r>
              <a:rPr lang="en-US" smtClean="0">
                <a:latin typeface="Gill Sans"/>
              </a:rPr>
              <a:t>The statue states that water users are responsible for completing a Water User’s Claim and filing it with the court; however, through years of experience, we’ve determined that it saves time, energy, and money to assist water users in filling out a claim due to the lack of understanding on what some of the technical terms mean or in what manner to describe their water right.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We also accept the Water User’s Claims and file them with the court at the completion of the Proposed Determination.  Water User’s are welcome to opt out of the assistance of the Adjudication Staff at their leisure.</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Water User’s Claims are only taken on rights which have been perfected (certificated), previously decreed, or qualify as diligence claims.</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Occasionally, a water user wants to make a claim that is inconsistent with what the Adjudication Staff observe in the field.  When this occurs, a “State Engineer’s Recommendation” is filed with the court and published in the proposed determination in the place of the claim.  Water users will have the opportunity to object to any perceived errors in the Proposed Determination, which will be discussed shortly.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6F84F3-2FE9-41E5-B9DF-B6F758B1E9F6}" type="slidenum">
              <a:rPr lang="en-US" sz="1200" smtClean="0"/>
              <a:pPr eaLnBrk="1" hangingPunct="1"/>
              <a:t>16</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p:cNvSpPr>
          <p:nvPr>
            <p:ph type="body" idx="1"/>
          </p:nvPr>
        </p:nvSpPr>
        <p:spPr>
          <a:noFill/>
        </p:spPr>
        <p:txBody>
          <a:bodyPr/>
          <a:lstStyle/>
          <a:p>
            <a:pPr marL="174625" indent="-174625" eaLnBrk="1" hangingPunct="1">
              <a:buFontTx/>
              <a:buChar char="•"/>
            </a:pPr>
            <a:r>
              <a:rPr lang="en-US" smtClean="0">
                <a:latin typeface="Gill Sans"/>
              </a:rPr>
              <a:t>Once the Hydrographic Survey, Water User’s Claims, and State Engineer’s Recommendations have been finalized, the Proposed Determination is published, distributed to the water users, and filed with the court.  Each book has a unique name and number.  The name typically incorporates some geographic aspect of the respective subdivision.  The number reflects the Area number (which corresponds with the various drainage numbers used by the State Engineer’s Office) and a book number.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As shown, this is the Tooele City Subdivision, Book 15-4.  On the right is what our current Proposed Determination format looks like.  For the most part it mirrors the same information that you would see when viewing the water right on the Division’s database.  Earlier Proposed Determinations have different formats depending on the vintage.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9719288-F5F7-40EB-9113-E23973837B47}" type="slidenum">
              <a:rPr lang="en-US" sz="1200" smtClean="0"/>
              <a:pPr eaLnBrk="1" hangingPunct="1"/>
              <a:t>17</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p:cNvSpPr>
          <p:nvPr>
            <p:ph type="body" idx="1"/>
          </p:nvPr>
        </p:nvSpPr>
        <p:spPr>
          <a:noFill/>
        </p:spPr>
        <p:txBody>
          <a:bodyPr/>
          <a:lstStyle/>
          <a:p>
            <a:pPr marL="174625" indent="-174625" eaLnBrk="1" hangingPunct="1">
              <a:buFontTx/>
              <a:buChar char="•"/>
            </a:pPr>
            <a:r>
              <a:rPr lang="en-US" smtClean="0">
                <a:latin typeface="Gill Sans"/>
              </a:rPr>
              <a:t>As mentioned earlier, occasionally a water user will disagree with the content of the Proposed Determination—whether it’s regarding their own water right or someone else’s water right.  When this occurs, they have the option of filing an objection within 90 days of the publish date of the PD.  An official objection must be verified by oath and filed with the respective District Court.  Informal or defective objections failing to meet the statutory requirements may be handled through other means, but they aren’t binding on the Proposed Determination.  The court may be petitioned to allow a late objection.</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Once an  objection is filed, there are a couple of options in how it may be handled.  The State Engineer usually attempts to settle the objection without going through costly and time-consuming litigation.  Often this involves meeting with the parties and attempting to stipulate a settlement in exchange for withdrawal of the objection.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If an agreement can’t be made, the objection may lead to litigation.  Occasionally the objection is between two separate parties and the State Engineer will simply file a response to the objection and let the two parties battle it out in court.  When the objection is litigated before a court, the Proposed Determination is reviewed in terms of questions of fact and law.  Eventually the court will render a decision and issue a court order either recognizing the Proposed Determination or amending some aspect of it.  The parties and the State Engineer have a 30-day window to file an appeal if they choose to.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4625" indent="-174625">
              <a:buFontTx/>
              <a:buChar char="•"/>
            </a:pPr>
            <a:r>
              <a:rPr lang="en-US" dirty="0" smtClean="0">
                <a:latin typeface="Gill Sans"/>
              </a:rPr>
              <a:t>As mentioned before, in the early days, there was one Proposed Determination for each large river drainage basin; however, as Utah has increased in population and natural resource development, the number of water rights has increased beyond the ability of the State Engineer to tackle each basin at a time—resulting in the smaller subdivisions.  In parallel with preparation of proposed determinations for smaller geographical areas within the larger drainage, we petition the court for an Interlocutory or Partial Decree.  An Interlocutory Decree is an transitional decree which is used to settle the issues within that particular book.  Once all subdivisions have an interlocutory decree, the court is petitioned to issue a decree on the entire drainage.</a:t>
            </a:r>
          </a:p>
          <a:p>
            <a:pPr marL="174625" indent="-174625">
              <a:buFontTx/>
              <a:buChar char="•"/>
            </a:pPr>
            <a:endParaRPr lang="en-US" dirty="0" smtClean="0">
              <a:latin typeface="Gill Sans"/>
            </a:endParaRPr>
          </a:p>
          <a:p>
            <a:pPr marL="174625" indent="-174625">
              <a:buFontTx/>
              <a:buChar char="•"/>
            </a:pPr>
            <a:r>
              <a:rPr lang="en-US" dirty="0" smtClean="0">
                <a:latin typeface="Gill Sans"/>
              </a:rPr>
              <a:t>As a result of a 1908 Supreme Court decision in </a:t>
            </a:r>
            <a:r>
              <a:rPr lang="en-US" b="1" dirty="0" smtClean="0">
                <a:latin typeface="Gill Sans"/>
              </a:rPr>
              <a:t>Winters v. United States</a:t>
            </a:r>
            <a:r>
              <a:rPr lang="en-US" dirty="0" smtClean="0">
                <a:latin typeface="Gill Sans"/>
              </a:rPr>
              <a:t>, the court ruled that by creation if the </a:t>
            </a:r>
            <a:r>
              <a:rPr lang="en-US" b="1" dirty="0" smtClean="0">
                <a:latin typeface="Gill Sans"/>
              </a:rPr>
              <a:t>Fort Belknap Indian Reservation</a:t>
            </a:r>
            <a:r>
              <a:rPr lang="en-US" dirty="0" smtClean="0">
                <a:latin typeface="Gill Sans"/>
              </a:rPr>
              <a:t>, there was an implied water right for the amount of water for the reservation to be </a:t>
            </a:r>
            <a:r>
              <a:rPr lang="en-US" b="1" dirty="0" smtClean="0">
                <a:latin typeface="Gill Sans"/>
              </a:rPr>
              <a:t>self-sufficient</a:t>
            </a:r>
            <a:r>
              <a:rPr lang="en-US" dirty="0" smtClean="0">
                <a:latin typeface="Gill Sans"/>
              </a:rPr>
              <a:t>.  Today, federal reserved water rights can be </a:t>
            </a:r>
            <a:r>
              <a:rPr lang="en-US" b="1" dirty="0" smtClean="0">
                <a:latin typeface="Gill Sans"/>
              </a:rPr>
              <a:t>asserted on most lands managed by the federal government</a:t>
            </a:r>
            <a:r>
              <a:rPr lang="en-US" dirty="0" smtClean="0">
                <a:latin typeface="Gill Sans"/>
              </a:rPr>
              <a:t>. Reserved rights are, for the most part, </a:t>
            </a:r>
            <a:r>
              <a:rPr lang="en-US" b="1" dirty="0" smtClean="0">
                <a:latin typeface="Gill Sans"/>
              </a:rPr>
              <a:t>immune from state water laws </a:t>
            </a:r>
            <a:r>
              <a:rPr lang="en-US" dirty="0" smtClean="0">
                <a:latin typeface="Gill Sans"/>
              </a:rPr>
              <a:t>and therefore, are not subject to diversion and beneficial use requirements and cannot be lost by non-use. The federal government, however, is required to submit all reserved water rights claims to the state’s adjudication process, and are limited by the "primary purpose" and "minimal needs" requirements. In addition, federal reserved water rights are nontransferable. By law, these rights can only exist on lands owned by the federal government. If a land transfer occurs, any existing federal reserved water right becomes invalid.</a:t>
            </a:r>
          </a:p>
          <a:p>
            <a:pPr marL="174625" indent="-174625">
              <a:buFontTx/>
              <a:buChar char="•"/>
            </a:pPr>
            <a:endParaRPr lang="en-US" dirty="0" smtClean="0">
              <a:latin typeface="Gill Sans"/>
            </a:endParaRPr>
          </a:p>
          <a:p>
            <a:pPr marL="174625" indent="-174625">
              <a:buFontTx/>
              <a:buChar char="•"/>
            </a:pPr>
            <a:r>
              <a:rPr lang="en-US" dirty="0" smtClean="0">
                <a:latin typeface="Gill Sans"/>
              </a:rPr>
              <a:t>The McCarran Amendment, a 1953 law, waives U.S. sovereign immunity and allows states to determine Federal water rights in state courts.  Hence, federal water claims may be quantified in state stream adjudications, but only if such proceedings are comprehensive (meaning that all claimants to a specific water body are joined in the suit).  As a result, the Federal Government is purposefully exempted from the Interlocutory Decrees (although their water rights are recognized in the Proposed Determination).  Once an entire drainage has interlocutory decrees, the Federal Government is then joined as a party to the action just like any other water user and formally adjudicated.</a:t>
            </a:r>
          </a:p>
          <a:p>
            <a:pPr marL="174625" indent="-174625">
              <a:buFontTx/>
              <a:buChar char="•"/>
            </a:pPr>
            <a:endParaRPr lang="en-US" dirty="0" smtClean="0">
              <a:latin typeface="Gill Sans"/>
            </a:endParaRPr>
          </a:p>
          <a:p>
            <a:pPr marL="174625" indent="-174625">
              <a:buFontTx/>
              <a:buChar char="•"/>
            </a:pPr>
            <a:r>
              <a:rPr lang="en-US" dirty="0" smtClean="0">
                <a:latin typeface="Gill Sans"/>
              </a:rPr>
              <a:t>When a court issues an Interlocutory Decree, it will often include language which closes the respective basin from further assertion of diligence claims… which is the primary purpose of a General Stream Adjudication.</a:t>
            </a:r>
          </a:p>
          <a:p>
            <a:pPr marL="174625" indent="-174625">
              <a:buFontTx/>
              <a:buChar char="•"/>
            </a:pPr>
            <a:endParaRPr lang="en-US" dirty="0" smtClean="0">
              <a:latin typeface="Gill Sans"/>
            </a:endParaRPr>
          </a:p>
          <a:p>
            <a:pPr marL="174625" indent="-174625"/>
            <a:endParaRPr lang="en-US" dirty="0" smtClean="0">
              <a:latin typeface="Gill Sans"/>
            </a:endParaRPr>
          </a:p>
          <a:p>
            <a:pPr marL="174625" indent="-174625"/>
            <a:endParaRPr lang="en-US" dirty="0" smtClean="0">
              <a:latin typeface="Gill Sans"/>
            </a:endParaRPr>
          </a:p>
        </p:txBody>
      </p:sp>
      <p:sp>
        <p:nvSpPr>
          <p:cNvPr id="4" name="Slide Number Placeholder 3"/>
          <p:cNvSpPr>
            <a:spLocks noGrp="1"/>
          </p:cNvSpPr>
          <p:nvPr>
            <p:ph type="sldNum" sz="quarter" idx="5"/>
          </p:nvPr>
        </p:nvSpPr>
        <p:spPr/>
        <p:txBody>
          <a:bodyPr/>
          <a:lstStyle/>
          <a:p>
            <a:pPr>
              <a:defRPr/>
            </a:pPr>
            <a:fld id="{58BB8F2F-8F6D-4AC4-93E4-7BDC5A31C93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smtClean="0"/>
              <a:pPr eaLnBrk="1" hangingPunct="1"/>
              <a:t>19</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174625" indent="-174625" eaLnBrk="1" hangingPunct="1">
              <a:buFontTx/>
              <a:buChar char="•"/>
            </a:pPr>
            <a:r>
              <a:rPr lang="en-US" smtClean="0">
                <a:latin typeface="Gill Sans"/>
              </a:rPr>
              <a:t>When the Adjudication Program goes into an area, one of the most prominent questions is whether or not a water users will lose their water right.  It should be noted that the State Engineer does not have the authority to take a water right away.  We can only recommend to the court that the water right be disallowed in the Proposed Determination.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Ultimately, individuals who are using their water right in conformance with the records on file with the Division of Water Rights have nothing to fear.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Those who are using water without a right of record are required to submit a claim during the process or risk being barred by the court from asserting a right.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When a water right, or portion of it, has fallen out of use for more than 7 years, the water right (or the un-used portion) may be recommended to be disallowed in the Proposed Determination.  This ensures that water which is not being used, returns to the public for future appropriation or sustainment of other rights.  We will often give a water user the benefit of the doubt in order to prevent unnecessary constraints on water users.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DE27156F-A1FC-4560-978F-128FB7BE93C7}" type="slidenum">
              <a:rPr lang="en-US" sz="1200"/>
              <a:pPr eaLnBrk="1" hangingPunct="1"/>
              <a:t>2</a:t>
            </a:fld>
            <a:endParaRPr lang="en-US" sz="1200" dirty="0"/>
          </a:p>
        </p:txBody>
      </p:sp>
      <p:sp>
        <p:nvSpPr>
          <p:cNvPr id="38915" name="Rectangle 2"/>
          <p:cNvSpPr>
            <a:spLocks noGrp="1" noRot="1" noChangeAspect="1" noChangeArrowheads="1" noTextEdit="1"/>
          </p:cNvSpPr>
          <p:nvPr>
            <p:ph type="sldImg"/>
          </p:nvPr>
        </p:nvSpPr>
        <p:spPr>
          <a:ln/>
        </p:spPr>
      </p:sp>
      <p:sp>
        <p:nvSpPr>
          <p:cNvPr id="37892" name="Rectangle 3"/>
          <p:cNvSpPr>
            <a:spLocks noGrp="1"/>
          </p:cNvSpPr>
          <p:nvPr>
            <p:ph type="body" idx="1"/>
          </p:nvPr>
        </p:nvSpPr>
        <p:spPr/>
        <p:txBody>
          <a:bodyPr/>
          <a:lstStyle/>
          <a:p>
            <a:pPr marL="180120" indent="-171434" defTabSz="931688" eaLnBrk="1" hangingPunct="1">
              <a:buFont typeface="Arial" pitchFamily="34" charset="0"/>
              <a:buChar char="•"/>
              <a:defRPr/>
            </a:pPr>
            <a:r>
              <a:rPr lang="en-US" sz="800" dirty="0">
                <a:latin typeface="Gill Sans"/>
              </a:rPr>
              <a:t>It’s probably easy to look at the adjudication process today and assume that it was a foregone conclusion from the beginning.  However, when one compares the present-day policies and procedures against a historical backdrop, the evolution and reasoning behind the procedures becomes more understandable.  So, in an effort to explain the concept of adjudication, I feel that it’s extremely instructive to crack the history books a little and review how we got to where we are. Obviously, I’ll need to paint with a pretty broad brush in order to review over 100 years of history in the next 45 minutes, so I’m just going to hit the critical points.</a:t>
            </a:r>
          </a:p>
          <a:p>
            <a:pPr lvl="1" eaLnBrk="1" hangingPunct="1">
              <a:defRPr/>
            </a:pPr>
            <a:endParaRPr lang="en-US" sz="800" dirty="0">
              <a:latin typeface="Gill Sans"/>
            </a:endParaRPr>
          </a:p>
          <a:p>
            <a:pPr marL="183377" indent="-174692" eaLnBrk="1" hangingPunct="1">
              <a:buFont typeface="Arial" pitchFamily="34" charset="0"/>
              <a:buChar char="•"/>
              <a:defRPr/>
            </a:pPr>
            <a:r>
              <a:rPr lang="en-US" sz="800" dirty="0">
                <a:latin typeface="Gill Sans"/>
              </a:rPr>
              <a:t>On </a:t>
            </a:r>
            <a:r>
              <a:rPr lang="en-US" sz="800" b="1" dirty="0">
                <a:latin typeface="Gill Sans"/>
              </a:rPr>
              <a:t>July 23</a:t>
            </a:r>
            <a:r>
              <a:rPr lang="en-US" sz="800" b="1" baseline="30000" dirty="0">
                <a:latin typeface="Gill Sans"/>
              </a:rPr>
              <a:t>rd</a:t>
            </a:r>
            <a:r>
              <a:rPr lang="en-US" sz="800" b="1" dirty="0">
                <a:latin typeface="Gill Sans"/>
              </a:rPr>
              <a:t>, 1847, </a:t>
            </a:r>
            <a:r>
              <a:rPr lang="en-US" sz="800" dirty="0">
                <a:latin typeface="Gill Sans"/>
              </a:rPr>
              <a:t>an advance party of the Mormon Pioneers entered the Salt Lake Valley and commenced attempting to break up the soil to cultivate crops.  As one might expect, the soil proved difficult to turn and they found it necessary to divert the waters of City Creek in order to soften the ground up enough to plow it.</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On </a:t>
            </a:r>
            <a:r>
              <a:rPr lang="en-US" sz="800" b="1" dirty="0">
                <a:latin typeface="Gill Sans"/>
              </a:rPr>
              <a:t>September 30</a:t>
            </a:r>
            <a:r>
              <a:rPr lang="en-US" sz="800" b="1" baseline="30000" dirty="0">
                <a:latin typeface="Gill Sans"/>
              </a:rPr>
              <a:t>th</a:t>
            </a:r>
            <a:r>
              <a:rPr lang="en-US" sz="800" b="1" dirty="0">
                <a:latin typeface="Gill Sans"/>
              </a:rPr>
              <a:t>, 1848</a:t>
            </a:r>
            <a:r>
              <a:rPr lang="en-US" sz="800" dirty="0">
                <a:latin typeface="Gill Sans"/>
              </a:rPr>
              <a:t>, Brigham Young essentially decreed that all the waters would be public and not be owned as personal property.  </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From </a:t>
            </a:r>
            <a:r>
              <a:rPr lang="en-US" sz="800" b="1" dirty="0">
                <a:latin typeface="Gill Sans"/>
              </a:rPr>
              <a:t>1847 to 1850 </a:t>
            </a:r>
            <a:r>
              <a:rPr lang="en-US" sz="800" dirty="0">
                <a:latin typeface="Gill Sans"/>
              </a:rPr>
              <a:t>the area settled by Brigham Young and his followers transitioned from being a part of </a:t>
            </a:r>
            <a:r>
              <a:rPr lang="en-US" sz="800" b="1" dirty="0">
                <a:latin typeface="Gill Sans"/>
              </a:rPr>
              <a:t>Mexico</a:t>
            </a:r>
            <a:r>
              <a:rPr lang="en-US" sz="800" dirty="0">
                <a:latin typeface="Gill Sans"/>
              </a:rPr>
              <a:t>, to the </a:t>
            </a:r>
            <a:r>
              <a:rPr lang="en-US" sz="800" b="1" dirty="0">
                <a:latin typeface="Gill Sans"/>
              </a:rPr>
              <a:t>State of Deseret </a:t>
            </a:r>
            <a:r>
              <a:rPr lang="en-US" sz="800" dirty="0">
                <a:latin typeface="Gill Sans"/>
              </a:rPr>
              <a:t>to the </a:t>
            </a:r>
            <a:r>
              <a:rPr lang="en-US" sz="800" b="1" dirty="0">
                <a:latin typeface="Gill Sans"/>
              </a:rPr>
              <a:t>Territory of Utah</a:t>
            </a:r>
            <a:r>
              <a:rPr lang="en-US" sz="800" dirty="0">
                <a:latin typeface="Gill Sans"/>
              </a:rPr>
              <a:t>.  At the conclusion of the U.S.-Mexican War, the Mormon pioneers found themselves part of the United States.  Without an official Federal charter, Brigham Young established the </a:t>
            </a:r>
            <a:r>
              <a:rPr lang="en-US" sz="800" b="1" dirty="0">
                <a:latin typeface="Gill Sans"/>
              </a:rPr>
              <a:t>State of Deseret</a:t>
            </a:r>
            <a:r>
              <a:rPr lang="en-US" sz="800" dirty="0">
                <a:latin typeface="Gill Sans"/>
              </a:rPr>
              <a:t> in 1849 while they applied for statehood.  In 1850, Congress officially recognized a much-small version of Deseret as the </a:t>
            </a:r>
            <a:r>
              <a:rPr lang="en-US" sz="800" b="1" dirty="0">
                <a:latin typeface="Gill Sans"/>
              </a:rPr>
              <a:t>Territory of Utah</a:t>
            </a:r>
            <a:r>
              <a:rPr lang="en-US" sz="800" dirty="0">
                <a:latin typeface="Gill Sans"/>
              </a:rPr>
              <a:t>.  </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Although new territorial laws would follow, the fundamental principles governing the allocation and distribution of water established by the Church continued to govern, namely:</a:t>
            </a:r>
          </a:p>
          <a:p>
            <a:pPr marL="1106379" lvl="2" indent="-174692" eaLnBrk="1" hangingPunct="1">
              <a:buFont typeface="Arial" pitchFamily="34" charset="0"/>
              <a:buChar char="•"/>
              <a:defRPr/>
            </a:pPr>
            <a:endParaRPr lang="en-US" sz="800" dirty="0">
              <a:latin typeface="Gill Sans"/>
            </a:endParaRPr>
          </a:p>
          <a:p>
            <a:pPr marL="649221" lvl="1" indent="-174692" eaLnBrk="1" hangingPunct="1">
              <a:buFont typeface="Arial" pitchFamily="34" charset="0"/>
              <a:buChar char="•"/>
              <a:defRPr/>
            </a:pPr>
            <a:r>
              <a:rPr lang="en-US" sz="800" dirty="0">
                <a:latin typeface="Gill Sans"/>
              </a:rPr>
              <a:t>Waters were diverted and distributed based on the immediate needs of the settlers and used in </a:t>
            </a:r>
            <a:r>
              <a:rPr lang="en-US" sz="800" b="1" dirty="0">
                <a:latin typeface="Gill Sans"/>
              </a:rPr>
              <a:t>communal fashion</a:t>
            </a:r>
            <a:r>
              <a:rPr lang="en-US" sz="800" dirty="0">
                <a:latin typeface="Gill Sans"/>
              </a:rPr>
              <a:t>.</a:t>
            </a:r>
          </a:p>
          <a:p>
            <a:pPr marL="649221" lvl="1" indent="-174692" eaLnBrk="1" hangingPunct="1">
              <a:buFont typeface="Arial" pitchFamily="34" charset="0"/>
              <a:buChar char="•"/>
              <a:defRPr/>
            </a:pPr>
            <a:r>
              <a:rPr lang="en-US" sz="800" dirty="0">
                <a:latin typeface="Gill Sans"/>
              </a:rPr>
              <a:t>The </a:t>
            </a:r>
            <a:r>
              <a:rPr lang="en-US" sz="800" b="1" dirty="0">
                <a:latin typeface="Gill Sans"/>
              </a:rPr>
              <a:t>doctrine of prior appropriation evolved </a:t>
            </a:r>
            <a:r>
              <a:rPr lang="en-US" sz="800" dirty="0">
                <a:latin typeface="Gill Sans"/>
              </a:rPr>
              <a:t>similarly as it had in mining settlements of California, but was agriculturally oriented.</a:t>
            </a:r>
          </a:p>
          <a:p>
            <a:pPr marL="649221" lvl="1" indent="-174692" eaLnBrk="1" hangingPunct="1">
              <a:buFont typeface="Arial" pitchFamily="34" charset="0"/>
              <a:buChar char="•"/>
              <a:defRPr/>
            </a:pPr>
            <a:r>
              <a:rPr lang="en-US" sz="800" dirty="0">
                <a:latin typeface="Gill Sans"/>
              </a:rPr>
              <a:t>Any </a:t>
            </a:r>
            <a:r>
              <a:rPr lang="en-US" sz="800" b="1" dirty="0">
                <a:latin typeface="Gill Sans"/>
              </a:rPr>
              <a:t>conflicts</a:t>
            </a:r>
            <a:r>
              <a:rPr lang="en-US" sz="800" dirty="0">
                <a:latin typeface="Gill Sans"/>
              </a:rPr>
              <a:t> which arose were </a:t>
            </a:r>
            <a:r>
              <a:rPr lang="en-US" sz="800" b="1" dirty="0">
                <a:latin typeface="Gill Sans"/>
              </a:rPr>
              <a:t>settled through ecclesiastical means.  </a:t>
            </a:r>
            <a:r>
              <a:rPr lang="en-US" sz="800" dirty="0">
                <a:latin typeface="Gill Sans"/>
              </a:rPr>
              <a:t>Bishop's courts for local wards provided a judicial process, with ecclesiastical high councils serving as appellate courts.</a:t>
            </a:r>
            <a:endParaRPr lang="en-US" sz="1000" dirty="0">
              <a:latin typeface="Gill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432DA2CE-D7A8-439C-9164-0D74F65EF493}" type="slidenum">
              <a:rPr lang="en-US" sz="1200"/>
              <a:pPr eaLnBrk="1" hangingPunct="1"/>
              <a:t>20</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p:cNvSpPr>
          <p:nvPr>
            <p:ph type="body" idx="1"/>
          </p:nvPr>
        </p:nvSpPr>
        <p:spPr>
          <a:noFill/>
        </p:spPr>
        <p:txBody>
          <a:bodyPr/>
          <a:lstStyle/>
          <a:p>
            <a:pPr marL="231754" indent="-231754" eaLnBrk="1" hangingPunct="1">
              <a:buFontTx/>
              <a:buChar char="•"/>
            </a:pPr>
            <a:r>
              <a:rPr lang="en-US" sz="800" dirty="0">
                <a:latin typeface="Gill Sans"/>
              </a:rPr>
              <a:t>So, where are we today?  The Adjudication Program of the Utah Division of Water Rights is a State-wide program which focusses solely on adjudication efforts.  The program consists the Program Manager, an Adjudication Engineer and three Adjudication Technicians.  However, we also rely on the regional offices to support the effort as their resources permit.</a:t>
            </a:r>
          </a:p>
          <a:p>
            <a:pPr marL="231754" indent="-231754" eaLnBrk="1" hangingPunct="1">
              <a:buFontTx/>
              <a:buChar char="•"/>
            </a:pPr>
            <a:endParaRPr lang="en-US" sz="800" dirty="0">
              <a:latin typeface="Gill Sans"/>
            </a:endParaRPr>
          </a:p>
          <a:p>
            <a:pPr marL="231754" indent="-231754" eaLnBrk="1" hangingPunct="1">
              <a:buFontTx/>
              <a:buChar char="•"/>
            </a:pPr>
            <a:r>
              <a:rPr lang="en-US" sz="800" dirty="0">
                <a:latin typeface="Gill Sans"/>
              </a:rPr>
              <a:t>We work closely with the Attorney General’s office for obvious reasons throughout the Proposed Determination process, but we also continue to work closely with them to resolve objections to the various Proposed Determinations which have already been published.  The back-log of un-resolved objections is fairly large—upwards of 500—however, we try to resolve them as quickly as possible and have been able to make forward progress in the past few years.</a:t>
            </a:r>
          </a:p>
          <a:p>
            <a:pPr marL="231754" indent="-231754" eaLnBrk="1" hangingPunct="1">
              <a:buFontTx/>
              <a:buChar char="•"/>
            </a:pPr>
            <a:endParaRPr lang="en-US" sz="800" dirty="0">
              <a:latin typeface="Gill Sans"/>
            </a:endParaRPr>
          </a:p>
          <a:p>
            <a:pPr marL="231754" indent="-231754" eaLnBrk="1" hangingPunct="1">
              <a:buFontTx/>
              <a:buChar char="•"/>
            </a:pPr>
            <a:r>
              <a:rPr lang="en-US" sz="800" dirty="0">
                <a:latin typeface="Gill Sans"/>
              </a:rPr>
              <a:t>As you can see by the map, we’re actively engaged in five different adjudications throughout the state.  Each adjudication is at a different stage.  </a:t>
            </a:r>
          </a:p>
          <a:p>
            <a:pPr marL="231754" indent="-231754" eaLnBrk="1" hangingPunct="1">
              <a:buFontTx/>
              <a:buChar char="•"/>
            </a:pPr>
            <a:endParaRPr lang="en-US" sz="800" dirty="0">
              <a:latin typeface="Gill Sans"/>
            </a:endParaRPr>
          </a:p>
          <a:p>
            <a:pPr marL="688911" lvl="1" indent="-231754" eaLnBrk="1" hangingPunct="1">
              <a:buFont typeface="+mj-lt"/>
              <a:buAutoNum type="arabicPeriod"/>
            </a:pPr>
            <a:r>
              <a:rPr lang="en-US" sz="800" dirty="0">
                <a:latin typeface="Gill Sans"/>
              </a:rPr>
              <a:t>Harmony Park (57-2): Published last summer.  No objections.  Expect a decree in April 2013.</a:t>
            </a:r>
          </a:p>
          <a:p>
            <a:pPr marL="688911" lvl="1" indent="-231754" eaLnBrk="1" hangingPunct="1">
              <a:buFont typeface="+mj-lt"/>
              <a:buAutoNum type="arabicPeriod"/>
            </a:pPr>
            <a:r>
              <a:rPr lang="en-US" sz="800" dirty="0">
                <a:latin typeface="Gill Sans"/>
              </a:rPr>
              <a:t>Taylor Flat (05-3): Ready to be published.  Awaiting some last minute legal challenges to be resolved prior to publication.  </a:t>
            </a:r>
          </a:p>
          <a:p>
            <a:pPr marL="688911" lvl="1" indent="-231754" eaLnBrk="1" hangingPunct="1">
              <a:buFont typeface="+mj-lt"/>
              <a:buAutoNum type="arabicPeriod"/>
            </a:pPr>
            <a:r>
              <a:rPr lang="en-US" sz="800" dirty="0">
                <a:latin typeface="Gill Sans"/>
              </a:rPr>
              <a:t>Ashley Central (45-6):  Most of the claims are complete.  Review of PD underway.</a:t>
            </a:r>
          </a:p>
          <a:p>
            <a:pPr marL="688911" lvl="1" indent="-231754" eaLnBrk="1" hangingPunct="1">
              <a:buFont typeface="+mj-lt"/>
              <a:buAutoNum type="arabicPeriod"/>
            </a:pPr>
            <a:r>
              <a:rPr lang="en-US" sz="800" dirty="0">
                <a:latin typeface="Gill Sans"/>
              </a:rPr>
              <a:t>Birdseye (51-5):  In the process of taking claims.  Would like to have claims wrapped up by the end of summer 2013.</a:t>
            </a:r>
          </a:p>
          <a:p>
            <a:pPr marL="688911" lvl="1" indent="-231754" eaLnBrk="1" hangingPunct="1">
              <a:buFont typeface="+mj-lt"/>
              <a:buAutoNum type="arabicPeriod"/>
            </a:pPr>
            <a:r>
              <a:rPr lang="en-US" sz="800" dirty="0">
                <a:latin typeface="Gill Sans"/>
              </a:rPr>
              <a:t>The Ash Creek (81-3):  Will commence field work near the end of Summer 2013.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21</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22</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AEBBE4A3-DB1A-4F5A-B2D0-D536E25F4B32}" type="slidenum">
              <a:rPr lang="en-US" sz="1200"/>
              <a:pPr eaLnBrk="1" hangingPunct="1"/>
              <a:t>3</a:t>
            </a:fld>
            <a:endParaRPr 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In </a:t>
            </a:r>
            <a:r>
              <a:rPr lang="en-US" sz="800" b="1" dirty="0">
                <a:latin typeface="Gill Sans"/>
              </a:rPr>
              <a:t>1852</a:t>
            </a:r>
            <a:r>
              <a:rPr lang="en-US" sz="800" dirty="0">
                <a:latin typeface="Gill Sans"/>
              </a:rPr>
              <a:t>, the first attempts to codify the administration of water was made by the Territorial Legislative Assembly.  Along with various other natural resources, the act authorized the County Court as having control of all waters.  As observed by </a:t>
            </a:r>
            <a:r>
              <a:rPr lang="en-US" sz="800" b="1" dirty="0">
                <a:latin typeface="Gill Sans"/>
              </a:rPr>
              <a:t>Elwood Mead </a:t>
            </a:r>
            <a:r>
              <a:rPr lang="en-US" sz="800" dirty="0">
                <a:latin typeface="Gill Sans"/>
              </a:rPr>
              <a:t>from the USDA, this placed an un-funded mandate on the respective County Courts which they failed to universally embrace.  We can also infer from the environment of the era that the act went </a:t>
            </a:r>
            <a:r>
              <a:rPr lang="en-US" sz="800" b="1" dirty="0">
                <a:latin typeface="Gill Sans"/>
              </a:rPr>
              <a:t>contrary to the tenets of religious devotees</a:t>
            </a:r>
            <a:r>
              <a:rPr lang="en-US" sz="800" dirty="0">
                <a:latin typeface="Gill Sans"/>
              </a:rPr>
              <a:t> who held a firm belief that Church leadership had more authority for administering the waters of Zion than the local court. </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In 1877, congress passed the </a:t>
            </a:r>
            <a:r>
              <a:rPr lang="en-US" sz="800" b="1" dirty="0">
                <a:latin typeface="Gill Sans"/>
              </a:rPr>
              <a:t>Desert Land Act</a:t>
            </a:r>
            <a:r>
              <a:rPr lang="en-US" sz="800" dirty="0">
                <a:latin typeface="Gill Sans"/>
              </a:rPr>
              <a:t>.  The Desert Land Act is significant, because it helped spur the homesteading in areas of Utah and it effectively separated the title of the water from the public land and allowed it to be appropriated by the respective territory or state.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Due to the failure of the 1852 act, the legislature attempted to appoint </a:t>
            </a:r>
            <a:r>
              <a:rPr lang="en-US" sz="800" b="1" dirty="0">
                <a:latin typeface="Gill Sans"/>
              </a:rPr>
              <a:t>County Selectmen </a:t>
            </a:r>
            <a:r>
              <a:rPr lang="en-US" sz="800" dirty="0">
                <a:latin typeface="Gill Sans"/>
              </a:rPr>
              <a:t>in </a:t>
            </a:r>
            <a:r>
              <a:rPr lang="en-US" sz="800" b="1" dirty="0">
                <a:latin typeface="Gill Sans"/>
              </a:rPr>
              <a:t>1880</a:t>
            </a:r>
            <a:r>
              <a:rPr lang="en-US" sz="800" dirty="0">
                <a:latin typeface="Gill Sans"/>
              </a:rPr>
              <a:t> who were responsible for recognizing, determining, and recording existing rights by filing a certificate with the County Recorder.  This act was also </a:t>
            </a:r>
            <a:r>
              <a:rPr lang="en-US" sz="800" b="1" dirty="0">
                <a:latin typeface="Gill Sans"/>
              </a:rPr>
              <a:t>considered void in that it granted judicial power to an office not named in the original charter of Territorial courts</a:t>
            </a:r>
            <a:r>
              <a:rPr lang="en-US" sz="800" dirty="0">
                <a:latin typeface="Gill Sans"/>
              </a:rPr>
              <a:t>.  Consequently, the efforts to manage or record the existing water uses were, once again, thwarted.  It should also be noted that this act was only attempted following the death of Brigham Young, since the act also incorporated a general provision that shifted from concept of water ownership from </a:t>
            </a:r>
            <a:r>
              <a:rPr lang="en-US" sz="800" b="1" dirty="0">
                <a:latin typeface="Gill Sans"/>
              </a:rPr>
              <a:t>communally owned </a:t>
            </a:r>
            <a:r>
              <a:rPr lang="en-US" sz="800" dirty="0">
                <a:latin typeface="Gill Sans"/>
              </a:rPr>
              <a:t>to</a:t>
            </a:r>
            <a:r>
              <a:rPr lang="en-US" sz="800" b="1" dirty="0">
                <a:latin typeface="Gill Sans"/>
              </a:rPr>
              <a:t> personal property</a:t>
            </a:r>
            <a:r>
              <a:rPr lang="en-US" sz="800" dirty="0">
                <a:latin typeface="Gill Sans"/>
              </a:rPr>
              <a:t>.</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As a result, </a:t>
            </a:r>
            <a:r>
              <a:rPr lang="en-US" sz="800" b="1" dirty="0">
                <a:latin typeface="Gill Sans"/>
              </a:rPr>
              <a:t>confusion over existing rights continued </a:t>
            </a:r>
            <a:r>
              <a:rPr lang="en-US" sz="800" dirty="0">
                <a:latin typeface="Gill Sans"/>
              </a:rPr>
              <a:t>to propagate itself in spite of the efforts of the Territorial Legislature.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The </a:t>
            </a:r>
            <a:r>
              <a:rPr lang="en-US" sz="800" b="1" dirty="0">
                <a:latin typeface="Gill Sans"/>
              </a:rPr>
              <a:t>Church continued to act as the governing body </a:t>
            </a:r>
            <a:r>
              <a:rPr lang="en-US" sz="800" dirty="0">
                <a:latin typeface="Gill Sans"/>
              </a:rPr>
              <a:t>with regard to water rights.  A prime example is the </a:t>
            </a:r>
            <a:r>
              <a:rPr lang="en-US" sz="800" b="1" dirty="0">
                <a:latin typeface="Gill Sans"/>
              </a:rPr>
              <a:t>1879 High Council decision </a:t>
            </a:r>
            <a:r>
              <a:rPr lang="en-US" sz="800" dirty="0">
                <a:latin typeface="Gill Sans"/>
              </a:rPr>
              <a:t>which meted out the waters of the </a:t>
            </a:r>
            <a:r>
              <a:rPr lang="en-US" sz="800" b="1" dirty="0">
                <a:latin typeface="Gill Sans"/>
              </a:rPr>
              <a:t>Spanish Fork River </a:t>
            </a:r>
            <a:r>
              <a:rPr lang="en-US" sz="800" dirty="0">
                <a:latin typeface="Gill Sans"/>
              </a:rPr>
              <a:t>among various canal companies.  This decision is still used as a basis for distribution and adjudication to this day.</a:t>
            </a: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2BD3BABE-AA35-4A97-8396-D4C1CD22823C}" type="slidenum">
              <a:rPr lang="en-US" sz="1200"/>
              <a:pPr eaLnBrk="1" hangingPunct="1"/>
              <a:t>4</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p:cNvSpPr>
          <p:nvPr>
            <p:ph type="body" idx="1"/>
          </p:nvPr>
        </p:nvSpPr>
        <p:spPr>
          <a:noFill/>
        </p:spPr>
        <p:txBody>
          <a:bodyPr/>
          <a:lstStyle/>
          <a:p>
            <a:pPr marL="241277" indent="-231754" eaLnBrk="1" hangingPunct="1">
              <a:buFontTx/>
              <a:buChar char="•"/>
            </a:pPr>
            <a:r>
              <a:rPr lang="en-US" sz="800" dirty="0">
                <a:latin typeface="Gill Sans"/>
              </a:rPr>
              <a:t>When Utah became a state in </a:t>
            </a:r>
            <a:r>
              <a:rPr lang="en-US" sz="800" b="1" dirty="0">
                <a:latin typeface="Gill Sans"/>
              </a:rPr>
              <a:t>1896</a:t>
            </a:r>
            <a:r>
              <a:rPr lang="en-US" sz="800" dirty="0">
                <a:latin typeface="Gill Sans"/>
              </a:rPr>
              <a:t>, there was a </a:t>
            </a:r>
            <a:r>
              <a:rPr lang="en-US" sz="800" b="1" dirty="0">
                <a:latin typeface="Gill Sans"/>
              </a:rPr>
              <a:t>push to incorporate a comprehensive water code</a:t>
            </a:r>
            <a:r>
              <a:rPr lang="en-US" sz="800" dirty="0">
                <a:latin typeface="Gill Sans"/>
              </a:rPr>
              <a:t> into the State Constitution; however, friends of this movement considered it necessary to adopt a declaration that </a:t>
            </a:r>
            <a:r>
              <a:rPr lang="en-US" sz="800" b="1" dirty="0">
                <a:latin typeface="Gill Sans"/>
              </a:rPr>
              <a:t>water was the property of the State—creating fear </a:t>
            </a:r>
            <a:r>
              <a:rPr lang="en-US" sz="800" dirty="0">
                <a:latin typeface="Gill Sans"/>
              </a:rPr>
              <a:t>among some that the proposed change meant a </a:t>
            </a:r>
            <a:r>
              <a:rPr lang="en-US" sz="800" b="1" dirty="0">
                <a:latin typeface="Gill Sans"/>
              </a:rPr>
              <a:t>confiscation of their property</a:t>
            </a:r>
            <a:r>
              <a:rPr lang="en-US" sz="800" dirty="0">
                <a:latin typeface="Gill Sans"/>
              </a:rPr>
              <a:t>.  As such, they preferred to leave matters as they were, maintaining that the State had no rights in the water.  As a consequence, the adopted </a:t>
            </a:r>
            <a:r>
              <a:rPr lang="en-US" sz="800" b="1" dirty="0">
                <a:latin typeface="Gill Sans"/>
              </a:rPr>
              <a:t>constitution only had one sentence regarding water rights</a:t>
            </a:r>
            <a:r>
              <a:rPr lang="en-US" sz="800" dirty="0">
                <a:latin typeface="Gill Sans"/>
              </a:rPr>
              <a:t>.  Essentially, it was back to business-as-usual.</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Recognizing the need to define and record all existing water rights, in </a:t>
            </a:r>
            <a:r>
              <a:rPr lang="en-US" sz="800" b="1" dirty="0">
                <a:latin typeface="Gill Sans"/>
              </a:rPr>
              <a:t>1897 </a:t>
            </a:r>
            <a:r>
              <a:rPr lang="en-US" sz="800" dirty="0">
                <a:latin typeface="Gill Sans"/>
              </a:rPr>
              <a:t>the state legislature created the </a:t>
            </a:r>
            <a:r>
              <a:rPr lang="en-US" sz="800" b="1" dirty="0">
                <a:latin typeface="Gill Sans"/>
              </a:rPr>
              <a:t>office of the State Engineer </a:t>
            </a:r>
            <a:r>
              <a:rPr lang="en-US" sz="800" dirty="0">
                <a:latin typeface="Gill Sans"/>
              </a:rPr>
              <a:t>and tasked him with conducting a </a:t>
            </a:r>
            <a:r>
              <a:rPr lang="en-US" sz="800" b="1" dirty="0">
                <a:latin typeface="Gill Sans"/>
              </a:rPr>
              <a:t>hydrographic survey </a:t>
            </a:r>
            <a:r>
              <a:rPr lang="en-US" sz="800" dirty="0">
                <a:latin typeface="Gill Sans"/>
              </a:rPr>
              <a:t>of the waters in Utah; however, no funds were actually allocated to accomplish the work.  They also made another attempt at providing a means for recording existing claims and </a:t>
            </a:r>
            <a:r>
              <a:rPr lang="en-US" sz="800" b="1" dirty="0">
                <a:latin typeface="Gill Sans"/>
              </a:rPr>
              <a:t>appropriating new rights </a:t>
            </a:r>
            <a:r>
              <a:rPr lang="en-US" sz="800" dirty="0">
                <a:latin typeface="Gill Sans"/>
              </a:rPr>
              <a:t>by posting notice at the place of diversion and at the nearest post-office stating the volume claimed, the intended use, the place of use, the area of irrigation, the means of diversion, the date of appropriation, and the name of the appropriator.  The appropriator was also to file for record at the county.  This law was similar to those in other states at the time and likewise was a failure in Utah as in the other states.</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a:t>
            </a:r>
            <a:r>
              <a:rPr lang="en-US" sz="800" b="1" dirty="0">
                <a:latin typeface="Gill Sans"/>
              </a:rPr>
              <a:t>1902</a:t>
            </a:r>
            <a:r>
              <a:rPr lang="en-US" sz="800" dirty="0">
                <a:latin typeface="Gill Sans"/>
              </a:rPr>
              <a:t>, the </a:t>
            </a:r>
            <a:r>
              <a:rPr lang="en-US" sz="800" b="1" dirty="0">
                <a:latin typeface="Gill Sans"/>
              </a:rPr>
              <a:t>United States Reclamation Service </a:t>
            </a:r>
            <a:r>
              <a:rPr lang="en-US" sz="800" dirty="0">
                <a:latin typeface="Gill Sans"/>
              </a:rPr>
              <a:t>was created to “reclaim” the arid lands of the West.  Recognizing the issues that many states had experienced with over-appropriation of stream and river sources, the </a:t>
            </a:r>
            <a:r>
              <a:rPr lang="en-US" sz="800" b="1" dirty="0">
                <a:latin typeface="Gill Sans"/>
              </a:rPr>
              <a:t>Reclamation Service encouraged the states </a:t>
            </a:r>
            <a:r>
              <a:rPr lang="en-US" sz="800" dirty="0">
                <a:latin typeface="Gill Sans"/>
              </a:rPr>
              <a:t>to pass laws that quantified existing appropriations and managed future ones.  Anxious to be the recipient of Reclamation project funding, many states (including Utah) began implementing </a:t>
            </a:r>
            <a:r>
              <a:rPr lang="en-US" sz="800" b="1" dirty="0">
                <a:latin typeface="Gill Sans"/>
              </a:rPr>
              <a:t>comprehensive water law </a:t>
            </a:r>
            <a:r>
              <a:rPr lang="en-US" sz="800" dirty="0">
                <a:latin typeface="Gill Sans"/>
              </a:rPr>
              <a:t>aimed at quantifying existing rights and appropriating future ones.</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a:t>
            </a:r>
            <a:r>
              <a:rPr lang="en-US" sz="800" b="1" dirty="0">
                <a:latin typeface="Gill Sans"/>
              </a:rPr>
              <a:t>1903</a:t>
            </a:r>
            <a:r>
              <a:rPr lang="en-US" sz="800" dirty="0">
                <a:latin typeface="Gill Sans"/>
              </a:rPr>
              <a:t>, the State of Utah passed its first </a:t>
            </a:r>
            <a:r>
              <a:rPr lang="en-US" sz="800" b="1" dirty="0">
                <a:latin typeface="Gill Sans"/>
              </a:rPr>
              <a:t>comprehensive water law </a:t>
            </a:r>
            <a:r>
              <a:rPr lang="en-US" sz="800" dirty="0">
                <a:latin typeface="Gill Sans"/>
              </a:rPr>
              <a:t>which codified the responsibility to formally adjudicate existing water uses within Utah.  The law required the District Court to take all of the claims from various water users and the hydrographic survey map generated by the State Engineer and determine a decree regarding the rights; unfortunately, the </a:t>
            </a:r>
            <a:r>
              <a:rPr lang="en-US" sz="800" b="1" dirty="0">
                <a:latin typeface="Gill Sans"/>
              </a:rPr>
              <a:t>Utah Legislature failed to set up or fund </a:t>
            </a:r>
            <a:r>
              <a:rPr lang="en-US" sz="800" dirty="0">
                <a:latin typeface="Gill Sans"/>
              </a:rPr>
              <a:t>the needed personnel at the District Courts to take care of the responsibilities associated with the additional work of adjudicating the water rights.  Consequently, the </a:t>
            </a:r>
            <a:r>
              <a:rPr lang="en-US" sz="800" b="1" dirty="0">
                <a:latin typeface="Gill Sans"/>
              </a:rPr>
              <a:t>adjudication of water rights was, once again, stalled</a:t>
            </a:r>
            <a:r>
              <a:rPr lang="en-US" sz="800" dirty="0">
                <a:latin typeface="Gill Sans"/>
              </a:rPr>
              <a:t>.</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By the time </a:t>
            </a:r>
            <a:r>
              <a:rPr lang="en-US" sz="800" b="1" dirty="0">
                <a:latin typeface="Gill Sans"/>
              </a:rPr>
              <a:t>1919</a:t>
            </a:r>
            <a:r>
              <a:rPr lang="en-US" sz="800" dirty="0">
                <a:latin typeface="Gill Sans"/>
              </a:rPr>
              <a:t> rolled around, the legislature had recognized their error and formally delegated the responsibility of developing a </a:t>
            </a:r>
            <a:r>
              <a:rPr lang="en-US" sz="800" b="1" dirty="0">
                <a:latin typeface="Gill Sans"/>
              </a:rPr>
              <a:t>proposed determination of water rights </a:t>
            </a:r>
            <a:r>
              <a:rPr lang="en-US" sz="800" dirty="0">
                <a:latin typeface="Gill Sans"/>
              </a:rPr>
              <a:t>to the State Engineer as party to the respective </a:t>
            </a:r>
            <a:r>
              <a:rPr lang="en-US" sz="800" b="1" dirty="0">
                <a:latin typeface="Gill Sans"/>
              </a:rPr>
              <a:t>general stream adjudication</a:t>
            </a:r>
            <a:r>
              <a:rPr lang="en-US" sz="800" dirty="0">
                <a:latin typeface="Gill Sans"/>
              </a:rPr>
              <a:t>.  </a:t>
            </a:r>
          </a:p>
          <a:p>
            <a:pPr marL="698436" lvl="1" indent="-231754" eaLnBrk="1" hangingPunct="1">
              <a:buFontTx/>
              <a:buChar char="•"/>
            </a:pPr>
            <a:endParaRPr lang="en-US" sz="700" dirty="0">
              <a:latin typeface="Gill Sans"/>
            </a:endParaRPr>
          </a:p>
          <a:p>
            <a:pPr marL="466682" lvl="1" eaLnBrk="1" hangingPunct="1"/>
            <a:endParaRPr lang="en-US" sz="700" dirty="0">
              <a:latin typeface="Gill Sans"/>
            </a:endParaRPr>
          </a:p>
          <a:p>
            <a:pPr marL="698436" lvl="1" indent="-231754" eaLnBrk="1" hangingPunct="1">
              <a:buFontTx/>
              <a:buChar char="•"/>
            </a:pPr>
            <a:endParaRPr lang="en-US" sz="700" dirty="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C8DE17C-0D00-4047-9324-AE101C849DF6}" type="slidenum">
              <a:rPr lang="en-US" sz="1200"/>
              <a:pPr eaLnBrk="1" hangingPunct="1"/>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p:cNvSpPr>
          <p:nvPr>
            <p:ph type="body" idx="1"/>
          </p:nvPr>
        </p:nvSpPr>
        <p:spPr>
          <a:noFill/>
        </p:spPr>
        <p:txBody>
          <a:bodyPr/>
          <a:lstStyle/>
          <a:p>
            <a:pPr marL="241277" indent="-231754" eaLnBrk="1" hangingPunct="1">
              <a:buFontTx/>
              <a:buChar char="•"/>
            </a:pPr>
            <a:r>
              <a:rPr lang="en-US" sz="800" dirty="0">
                <a:latin typeface="Gill Sans"/>
              </a:rPr>
              <a:t>Around the turn of the century, water rights existed in a myriad of forms:</a:t>
            </a:r>
          </a:p>
          <a:p>
            <a:pPr marL="706373" lvl="1" indent="-231754" eaLnBrk="1" hangingPunct="1">
              <a:buFontTx/>
              <a:buChar char="•"/>
            </a:pPr>
            <a:r>
              <a:rPr lang="en-US" sz="800" dirty="0">
                <a:latin typeface="Gill Sans"/>
              </a:rPr>
              <a:t>There were those rights which were issued via ecclesiastical fiat.</a:t>
            </a:r>
          </a:p>
          <a:p>
            <a:pPr marL="706373" lvl="1" indent="-231754" eaLnBrk="1" hangingPunct="1">
              <a:buFontTx/>
              <a:buChar char="•"/>
            </a:pPr>
            <a:r>
              <a:rPr lang="en-US" sz="800" dirty="0">
                <a:latin typeface="Gill Sans"/>
              </a:rPr>
              <a:t>There were a handful of claims which were recorded at the county in conformance with early territorial and state legislation.</a:t>
            </a:r>
          </a:p>
          <a:p>
            <a:pPr marL="706373" lvl="1" indent="-231754" eaLnBrk="1" hangingPunct="1">
              <a:buFontTx/>
              <a:buChar char="•"/>
            </a:pPr>
            <a:r>
              <a:rPr lang="en-US" sz="800" dirty="0">
                <a:latin typeface="Gill Sans"/>
              </a:rPr>
              <a:t>There were rights which had been formally decreed by a court—usually as a result of conflicts surrounding various users on the same stream.</a:t>
            </a:r>
          </a:p>
          <a:p>
            <a:pPr marL="706373" lvl="1" indent="-231754" eaLnBrk="1" hangingPunct="1">
              <a:buFontTx/>
              <a:buChar char="•"/>
            </a:pPr>
            <a:r>
              <a:rPr lang="en-US" sz="800" dirty="0">
                <a:latin typeface="Gill Sans"/>
              </a:rPr>
              <a:t>There were contractual agreements between entities, usually canal companies, dictating the apportionment of the respective stream.</a:t>
            </a:r>
          </a:p>
          <a:p>
            <a:pPr marL="706373" lvl="1" indent="-231754" eaLnBrk="1" hangingPunct="1">
              <a:buFontTx/>
              <a:buChar char="•"/>
            </a:pPr>
            <a:r>
              <a:rPr lang="en-US" sz="800" dirty="0">
                <a:latin typeface="Gill Sans"/>
              </a:rPr>
              <a:t>There were claims which never manifested themselves in any record, probably because there was no apparent conflict in appropriating the source.</a:t>
            </a:r>
          </a:p>
          <a:p>
            <a:pPr marL="1163530" lvl="2"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As a result of the confused state of water rights, there was an abundance of negative consequences. </a:t>
            </a:r>
          </a:p>
          <a:p>
            <a:pPr marL="706373" lvl="1" indent="-231754" eaLnBrk="1" hangingPunct="1">
              <a:buFontTx/>
              <a:buChar char="•"/>
            </a:pPr>
            <a:r>
              <a:rPr lang="en-US" sz="800" dirty="0">
                <a:latin typeface="Gill Sans"/>
              </a:rPr>
              <a:t>There was no definitive record of existing water rights on any respective stream.</a:t>
            </a:r>
          </a:p>
          <a:p>
            <a:pPr marL="706373" lvl="1" indent="-231754" eaLnBrk="1" hangingPunct="1">
              <a:buFontTx/>
              <a:buChar char="•"/>
            </a:pPr>
            <a:r>
              <a:rPr lang="en-US" sz="800" dirty="0">
                <a:latin typeface="Gill Sans"/>
              </a:rPr>
              <a:t>Since there were no records and no appropriation process, over-appropriation of water sources was common.</a:t>
            </a:r>
          </a:p>
          <a:p>
            <a:pPr marL="706373" lvl="1" indent="-231754" eaLnBrk="1" hangingPunct="1">
              <a:buFontTx/>
              <a:buChar char="•"/>
            </a:pPr>
            <a:r>
              <a:rPr lang="en-US" sz="800" dirty="0">
                <a:latin typeface="Gill Sans"/>
              </a:rPr>
              <a:t>Over-appropriation eventually resulted in controversy among water users which had to be settled through some form of expensive and time-consuming litigation (be it ecclesiastical moderation or judicial).</a:t>
            </a:r>
          </a:p>
          <a:p>
            <a:pPr marL="1163530" lvl="2"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his biennial report, State Engineer A.F. </a:t>
            </a:r>
            <a:r>
              <a:rPr lang="en-US" sz="800" dirty="0" err="1">
                <a:latin typeface="Gill Sans"/>
              </a:rPr>
              <a:t>Doremous</a:t>
            </a:r>
            <a:r>
              <a:rPr lang="en-US" sz="800" dirty="0">
                <a:latin typeface="Gill Sans"/>
              </a:rPr>
              <a:t> described the need for adjudication of water rights throughout the State of Utah. </a:t>
            </a:r>
          </a:p>
          <a:p>
            <a:pPr marL="1163530" lvl="2" indent="-231754" eaLnBrk="1" hangingPunct="1">
              <a:buFontTx/>
              <a:buChar char="•"/>
            </a:pPr>
            <a:endParaRPr lang="en-US" dirty="0" smtClean="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6</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In order to gain some perspective on general adjudication approaches, it might be helpful to evaluate how other western states do it, just to see if there are other approaches.  Generally speaking, general stream adjudications in the Western United States take the form of one of four different systems.  I’m going to quickly summarize each system in the order that they were developed:</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Colorado was the first state to codify a comprehensive water law in 1881.  The Colorado System remains completely within the jurisdiction of the Courts and subsequently the Water Courts.  In essence, all rights are appropriated and adjudicated within the Court.  No right is considered perfected until it is decreed; consequently, Colorado does not have any pre-statutory claims which have not been asserted and decreed.  Unfortunately, without input from a State Engineer, the Courts typically over-appropriated various rivers—awarding rights which exceeded the capacity of the respective stream by several times (more on that later).  Although the Federal Government resisted Colorado’s piecemeal system of adjudicating water rights, the U.S. Supreme Court ruled that it satisfied the comprehensive requirements due to it’s on-going approach.  Colorado addresses forfeiture by publishing an “Abandonment List” every 10 years.  This system is unique to Colorado.</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Elwood Mead was a professor at the Colorado Agricultural College (current-day Colorado State University) in the 1880’s and witnessed first-hand the absurdity of the Colorado Courts’ over-appropriation of various rivers.  In 1888, he defected to the Territory of Wyoming and became its first Territorial and State Engineer (he would later become the Chairman of the Bureau of Reclamation and build Hoover Dam, hence the name “Lake Mead”).  On the eve of its statehood, Elwood Mead proposed a system which was purely administrative, which allowed the State Engineer and the Board of Control to issue permits to appropriate water, thus infusing a technical understanding into the appropriation process.  The State Engineer and Board of Control also retained power to adjudicate water rights.  This system was deemed inadequate to determine Federal Reserve Rights and Wyoming was forced to file a General Adjudication Suit in District Court to pursue quantification of the Wind River Indian Tribe reserve rights.  Forfeiture can be asserted and adjudicated by the Board of Control after 5 years of non-use.  The permit system that Elwood Mead devised would subsequently be adopted in many other states, including Utah.</a:t>
            </a: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7</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As mentioned earlier, the U.S. Reclamation Service had great interest in having the western states develop comprehensive water law in order to avoid potential liabilities associated with the projects they were attempting to build.  Consequently, they made the adoption of water right laws a condition of any Reclamation project approval.  Washington and Oregon both petitioned Reclamation to help them develop a system which would ensure project approval.  In answer to their request, </a:t>
            </a:r>
            <a:r>
              <a:rPr lang="en-US" sz="800" dirty="0" err="1">
                <a:latin typeface="Gill Sans"/>
              </a:rPr>
              <a:t>Federick</a:t>
            </a:r>
            <a:r>
              <a:rPr lang="en-US" sz="800" dirty="0">
                <a:latin typeface="Gill Sans"/>
              </a:rPr>
              <a:t> Newell (director of Reclamation) assigned his legal expert, Morris Bien, to draft a model which later came to be known as “The Bien Code.”  It’s been said that the Bien Code was largely based on Utah statute at the time, and it’s easy to see a lot of the same components that existed in our first water code.  It essentially incorporates Wyoming’s permit system of appropriation with a hydrographic survey and a court decree.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Oregon took the Bien Code and made some simple modifications (probably based on observations from the lack of adjudication success in Utah and elsewhere).  The main difference was the inclusion of the Proposed Determination, which allowed the Court a sound technical basis from which to issue a decree.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8</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609" indent="-174609" eaLnBrk="1" hangingPunct="1">
              <a:buFontTx/>
              <a:buChar char="•"/>
            </a:pPr>
            <a:endParaRPr lang="en-US" sz="800" dirty="0">
              <a:latin typeface="Gill Sans"/>
            </a:endParaRPr>
          </a:p>
          <a:p>
            <a:pPr marL="639703" lvl="1" indent="-174609" eaLnBrk="1" hangingPunct="1">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The General Stream Adjudication process is outlined in Title 73, Chapter 4 of the Utah State Code.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9</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609" indent="-174609">
              <a:buFontTx/>
              <a:buChar char="•"/>
            </a:pPr>
            <a:r>
              <a:rPr lang="en-US" sz="800" dirty="0">
                <a:latin typeface="Gill Sans"/>
              </a:rPr>
              <a:t>So, in an attempt to illustrate the importance of the foregoing critical questions, let’s pose the question, “Why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609" indent="-174609">
              <a:buFontTx/>
              <a:buChar char="•"/>
            </a:pPr>
            <a:endParaRPr lang="en-US" sz="800" dirty="0">
              <a:latin typeface="Gill Sans"/>
            </a:endParaRPr>
          </a:p>
          <a:p>
            <a:pPr marL="174609" indent="-174609">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609" indent="-174609">
              <a:buFontTx/>
              <a:buChar char="•"/>
            </a:pPr>
            <a:endParaRPr lang="en-US" sz="800" dirty="0">
              <a:latin typeface="Gill Sans"/>
            </a:endParaRPr>
          </a:p>
          <a:p>
            <a:pPr marL="174609" indent="-174609">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609" indent="-174609">
              <a:buFontTx/>
              <a:buChar char="•"/>
            </a:pPr>
            <a:endParaRPr lang="en-US" sz="800" dirty="0">
              <a:latin typeface="Gill Sans"/>
            </a:endParaRPr>
          </a:p>
          <a:p>
            <a:pPr marL="174609" indent="-174609">
              <a:buFontTx/>
              <a:buChar char="•"/>
            </a:pPr>
            <a:r>
              <a:rPr lang="en-US" sz="800" dirty="0">
                <a:latin typeface="Gill Sans"/>
              </a:rPr>
              <a:t>Another benefit of a general adjudication is the consolidation and settlement of multiple controversies and bringing clarity to the overall water rights picture by joining all water users within a given system, as opposed to piecemeal litigation.</a:t>
            </a:r>
          </a:p>
          <a:p>
            <a:pPr marL="174609" indent="-174609">
              <a:buFontTx/>
              <a:buChar char="•"/>
            </a:pPr>
            <a:endParaRPr lang="en-US" sz="800" dirty="0">
              <a:latin typeface="Gill Sans"/>
            </a:endParaRPr>
          </a:p>
          <a:p>
            <a:pPr marL="174609" indent="-174609">
              <a:buFontTx/>
              <a:buChar char="•"/>
            </a:pPr>
            <a:r>
              <a:rPr lang="en-US" sz="800" dirty="0">
                <a:latin typeface="Gill Sans"/>
              </a:rPr>
              <a:t>The last two items are, I believe, a result of “mission creep” and that’s why I have question marks associated with them.  I don’t believe that the original intent of general adjudications had much to do with forfeiture, and much less with obtaining decrees on certificated water rights.  Interestingly enough, in the State Engineer’s Eleventh Biennial Report (page 12, line 21) he made the following statement regarding certificates:</a:t>
            </a:r>
          </a:p>
          <a:p>
            <a:pPr marL="457157" lvl="1"/>
            <a:endParaRPr lang="en-US" sz="800" dirty="0">
              <a:latin typeface="Gill Sans"/>
            </a:endParaRPr>
          </a:p>
          <a:p>
            <a:pPr marL="457157" lvl="1"/>
            <a:r>
              <a:rPr lang="en-US" sz="800" i="1" dirty="0">
                <a:latin typeface="Gill Sans"/>
              </a:rPr>
              <a:t>“Such a certificate or title when once issued is good as against the State, and the State cannot thereafter question the appropriator’s right unless the certificate was secured by fraud or misrepresentation.  It is this reason that proofs of appropriation are so carefully checked.”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55199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8329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4326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631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1933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665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378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77337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31166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990600" y="3924300"/>
            <a:ext cx="8178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990600" y="1282700"/>
            <a:ext cx="8178800" cy="257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transition/>
  <p:txStyles>
    <p:titleStyle>
      <a:lvl1pPr algn="ctr" rtl="0" eaLnBrk="0" fontAlgn="base" hangingPunct="0">
        <a:spcBef>
          <a:spcPct val="0"/>
        </a:spcBef>
        <a:spcAft>
          <a:spcPct val="0"/>
        </a:spcAft>
        <a:defRPr sz="64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5pPr>
      <a:lvl6pPr marL="457200" algn="ctr" rtl="0" fontAlgn="base">
        <a:spcBef>
          <a:spcPct val="0"/>
        </a:spcBef>
        <a:spcAft>
          <a:spcPct val="0"/>
        </a:spcAft>
        <a:defRPr sz="6400">
          <a:solidFill>
            <a:schemeClr val="tx1"/>
          </a:solidFill>
          <a:latin typeface="Gill Sans" charset="0"/>
          <a:ea typeface="ヒラギノ角ゴ Pro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 W3" charset="-128"/>
          <a:sym typeface="Gill Sans" charset="0"/>
        </a:defRPr>
      </a:lvl9pPr>
    </p:titleStyle>
    <p:bodyStyle>
      <a:lvl1pPr marL="342900" indent="-342900" algn="ctr" rtl="0" eaLnBrk="0" fontAlgn="base" hangingPunct="0">
        <a:spcBef>
          <a:spcPct val="0"/>
        </a:spcBef>
        <a:spcAft>
          <a:spcPct val="0"/>
        </a:spcAft>
        <a:defRPr sz="2800">
          <a:solidFill>
            <a:schemeClr val="tx1"/>
          </a:solidFill>
          <a:latin typeface="+mn-lt"/>
          <a:ea typeface="+mn-ea"/>
          <a:cs typeface="ヒラギノ角ゴ Pro W3"/>
          <a:sym typeface="Gill Sans"/>
        </a:defRPr>
      </a:lvl1pPr>
      <a:lvl2pPr marL="742950" indent="-285750" algn="ctr" rtl="0" eaLnBrk="0" fontAlgn="base" hangingPunct="0">
        <a:spcBef>
          <a:spcPct val="0"/>
        </a:spcBef>
        <a:spcAft>
          <a:spcPct val="0"/>
        </a:spcAft>
        <a:defRPr sz="2800">
          <a:solidFill>
            <a:schemeClr val="tx1"/>
          </a:solidFill>
          <a:latin typeface="+mn-lt"/>
          <a:ea typeface="+mn-ea"/>
          <a:cs typeface="ヒラギノ角ゴ Pro W3"/>
          <a:sym typeface="Gill Sans"/>
        </a:defRPr>
      </a:lvl2pPr>
      <a:lvl3pPr marL="11430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3pPr>
      <a:lvl4pPr marL="16002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4pPr>
      <a:lvl5pPr marL="20574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5pPr>
      <a:lvl6pPr marL="457200" algn="ctr" rtl="0" fontAlgn="base">
        <a:spcBef>
          <a:spcPct val="0"/>
        </a:spcBef>
        <a:spcAft>
          <a:spcPct val="0"/>
        </a:spcAft>
        <a:defRPr sz="2800">
          <a:solidFill>
            <a:schemeClr val="tx1"/>
          </a:solidFill>
          <a:latin typeface="+mn-lt"/>
          <a:ea typeface="+mn-ea"/>
          <a:sym typeface="Gill Sans" charset="0"/>
        </a:defRPr>
      </a:lvl6pPr>
      <a:lvl7pPr marL="914400" algn="ctr" rtl="0" fontAlgn="base">
        <a:spcBef>
          <a:spcPct val="0"/>
        </a:spcBef>
        <a:spcAft>
          <a:spcPct val="0"/>
        </a:spcAft>
        <a:defRPr sz="2800">
          <a:solidFill>
            <a:schemeClr val="tx1"/>
          </a:solidFill>
          <a:latin typeface="+mn-lt"/>
          <a:ea typeface="+mn-ea"/>
          <a:sym typeface="Gill Sans" charset="0"/>
        </a:defRPr>
      </a:lvl7pPr>
      <a:lvl8pPr marL="1371600" algn="ctr" rtl="0" fontAlgn="base">
        <a:spcBef>
          <a:spcPct val="0"/>
        </a:spcBef>
        <a:spcAft>
          <a:spcPct val="0"/>
        </a:spcAft>
        <a:defRPr sz="2800">
          <a:solidFill>
            <a:schemeClr val="tx1"/>
          </a:solidFill>
          <a:latin typeface="+mn-lt"/>
          <a:ea typeface="+mn-ea"/>
          <a:sym typeface="Gill Sans" charset="0"/>
        </a:defRPr>
      </a:lvl8pPr>
      <a:lvl9pPr marL="1828800" algn="ctr" rtl="0" fontAlgn="base">
        <a:spcBef>
          <a:spcPct val="0"/>
        </a:spcBef>
        <a:spcAft>
          <a:spcPct val="0"/>
        </a:spcAft>
        <a:defRPr sz="28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waterrights.utah.gov/adjdinfo/hydromap.as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indseycarrigan@utah.gov" TargetMode="External"/><Relationship Id="rId7" Type="http://schemas.openxmlformats.org/officeDocument/2006/relationships/hyperlink" Target="http://www.waterrights.utah.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joshzimmerman@utah.gov" TargetMode="External"/><Relationship Id="rId5" Type="http://schemas.openxmlformats.org/officeDocument/2006/relationships/hyperlink" Target="mailto:mikehandy@utah.gov" TargetMode="External"/><Relationship Id="rId4" Type="http://schemas.openxmlformats.org/officeDocument/2006/relationships/hyperlink" Target="mailto:carissabrandt@utah.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p:cNvSpPr>
          <p:nvPr/>
        </p:nvSpPr>
        <p:spPr bwMode="auto">
          <a:xfrm>
            <a:off x="1955800" y="5334000"/>
            <a:ext cx="7620000" cy="1497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ct val="50000"/>
              </a:spcBef>
            </a:pPr>
            <a:r>
              <a:rPr lang="en-US" sz="2000" b="1" dirty="0">
                <a:latin typeface="Verdana" pitchFamily="34" charset="0"/>
              </a:rPr>
              <a:t>Utah Division of Water Rights</a:t>
            </a:r>
          </a:p>
          <a:p>
            <a:pPr eaLnBrk="1" hangingPunct="1">
              <a:spcBef>
                <a:spcPct val="50000"/>
              </a:spcBef>
            </a:pPr>
            <a:r>
              <a:rPr lang="en-US" sz="1600" b="1" dirty="0">
                <a:latin typeface="Verdana" pitchFamily="34" charset="0"/>
              </a:rPr>
              <a:t>Blake W. Bingham, P.E.</a:t>
            </a:r>
          </a:p>
          <a:p>
            <a:pPr eaLnBrk="1" hangingPunct="1">
              <a:spcBef>
                <a:spcPct val="50000"/>
              </a:spcBef>
            </a:pPr>
            <a:r>
              <a:rPr lang="en-US" sz="1600" b="1" dirty="0">
                <a:latin typeface="Verdana" pitchFamily="34" charset="0"/>
              </a:rPr>
              <a:t>Adjudication Program Manager</a:t>
            </a:r>
          </a:p>
          <a:p>
            <a:pPr eaLnBrk="1" hangingPunct="1">
              <a:spcBef>
                <a:spcPct val="50000"/>
              </a:spcBef>
            </a:pPr>
            <a:r>
              <a:rPr lang="en-US" sz="1600" b="1" i="1" dirty="0">
                <a:solidFill>
                  <a:srgbClr val="3366CC"/>
                </a:solidFill>
                <a:latin typeface="Verdana" pitchFamily="34" charset="0"/>
              </a:rPr>
              <a:t>www.waterrights.utah.gov</a:t>
            </a:r>
          </a:p>
        </p:txBody>
      </p:sp>
      <p:sp>
        <p:nvSpPr>
          <p:cNvPr id="11267" name="Text Box 12"/>
          <p:cNvSpPr txBox="1">
            <a:spLocks/>
          </p:cNvSpPr>
          <p:nvPr/>
        </p:nvSpPr>
        <p:spPr bwMode="auto">
          <a:xfrm>
            <a:off x="4394200" y="1066800"/>
            <a:ext cx="5410200" cy="2739211"/>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algn="ctr" eaLnBrk="1" hangingPunct="1">
              <a:spcBef>
                <a:spcPts val="600"/>
              </a:spcBef>
            </a:pPr>
            <a:r>
              <a:rPr lang="en-US" b="1" dirty="0" smtClean="0">
                <a:latin typeface="Verdana" pitchFamily="34" charset="0"/>
              </a:rPr>
              <a:t>Utah General Adjudications</a:t>
            </a:r>
            <a:endParaRPr lang="en-US" b="1" dirty="0">
              <a:latin typeface="Verdana" pitchFamily="34" charset="0"/>
            </a:endParaRPr>
          </a:p>
          <a:p>
            <a:pPr algn="ctr" eaLnBrk="1" hangingPunct="1">
              <a:spcBef>
                <a:spcPct val="50000"/>
              </a:spcBef>
            </a:pPr>
            <a:endParaRPr lang="en-US" sz="1800" b="1" i="1" dirty="0">
              <a:latin typeface="Verdana" pitchFamily="34" charset="0"/>
            </a:endParaRPr>
          </a:p>
          <a:p>
            <a:pPr algn="ctr" eaLnBrk="1" hangingPunct="1">
              <a:spcBef>
                <a:spcPct val="50000"/>
              </a:spcBef>
            </a:pPr>
            <a:r>
              <a:rPr lang="en-US" sz="1800" b="1" i="1" dirty="0" smtClean="0">
                <a:latin typeface="Verdana" pitchFamily="34" charset="0"/>
              </a:rPr>
              <a:t>Rural Water Association of Utah</a:t>
            </a:r>
            <a:endParaRPr lang="en-US" sz="1800" b="1" i="1" dirty="0">
              <a:latin typeface="Verdana" pitchFamily="34" charset="0"/>
            </a:endParaRPr>
          </a:p>
          <a:p>
            <a:pPr algn="ctr" eaLnBrk="1" hangingPunct="1">
              <a:spcBef>
                <a:spcPct val="50000"/>
              </a:spcBef>
            </a:pPr>
            <a:r>
              <a:rPr lang="en-US" sz="1800" b="1" i="1" dirty="0" smtClean="0">
                <a:latin typeface="Verdana" pitchFamily="34" charset="0"/>
              </a:rPr>
              <a:t>April 25</a:t>
            </a:r>
            <a:r>
              <a:rPr lang="en-US" sz="1800" b="1" i="1" baseline="30000" dirty="0" smtClean="0">
                <a:latin typeface="Verdana" pitchFamily="34" charset="0"/>
              </a:rPr>
              <a:t>th</a:t>
            </a:r>
            <a:r>
              <a:rPr lang="en-US" sz="1800" b="1" i="1" dirty="0" smtClean="0">
                <a:latin typeface="Verdana" pitchFamily="34" charset="0"/>
              </a:rPr>
              <a:t>, </a:t>
            </a:r>
            <a:r>
              <a:rPr lang="en-US" sz="1800" b="1" i="1" dirty="0" smtClean="0">
                <a:latin typeface="Verdana" pitchFamily="34" charset="0"/>
              </a:rPr>
              <a:t>2013</a:t>
            </a:r>
            <a:endParaRPr lang="en-US" sz="1800" b="1" i="1" dirty="0">
              <a:latin typeface="Verdana" pitchFamily="34" charset="0"/>
            </a:endParaRPr>
          </a:p>
          <a:p>
            <a:pPr eaLnBrk="1" hangingPunct="1">
              <a:spcBef>
                <a:spcPct val="50000"/>
              </a:spcBef>
            </a:pP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3600" b="1" i="1">
                <a:solidFill>
                  <a:schemeClr val="tx1"/>
                </a:solidFill>
                <a:latin typeface="Verdana" pitchFamily="34" charset="0"/>
                <a:sym typeface="Verdana" pitchFamily="34" charset="0"/>
              </a:rPr>
              <a:t>Adjudication Process </a:t>
            </a:r>
          </a:p>
        </p:txBody>
      </p:sp>
      <p:grpSp>
        <p:nvGrpSpPr>
          <p:cNvPr id="600" name="Group 599"/>
          <p:cNvGrpSpPr/>
          <p:nvPr/>
        </p:nvGrpSpPr>
        <p:grpSpPr>
          <a:xfrm>
            <a:off x="357571" y="1228793"/>
            <a:ext cx="2066843" cy="1592358"/>
            <a:chOff x="0" y="0"/>
            <a:chExt cx="2663190" cy="1653540"/>
          </a:xfrm>
        </p:grpSpPr>
        <p:sp>
          <p:nvSpPr>
            <p:cNvPr id="616" name="AutoShape 4"/>
            <p:cNvSpPr>
              <a:spLocks noChangeArrowheads="1"/>
            </p:cNvSpPr>
            <p:nvPr/>
          </p:nvSpPr>
          <p:spPr bwMode="auto">
            <a:xfrm rot="5400000">
              <a:off x="514350" y="-49530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7" name="Rectangle 61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1</a:t>
              </a:r>
              <a:endParaRPr lang="en-US" sz="1100">
                <a:effectLst/>
                <a:latin typeface="Times New Roman"/>
                <a:ea typeface="Times New Roman"/>
              </a:endParaRPr>
            </a:p>
          </p:txBody>
        </p:sp>
        <p:sp>
          <p:nvSpPr>
            <p:cNvPr id="618" name="Text Box 5"/>
            <p:cNvSpPr txBox="1">
              <a:spLocks noChangeArrowheads="1"/>
            </p:cNvSpPr>
            <p:nvPr/>
          </p:nvSpPr>
          <p:spPr bwMode="auto">
            <a:xfrm>
              <a:off x="76200" y="1097827"/>
              <a:ext cx="256603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is petitioned by water users or court-ordered to initiate a General Adjudication.  </a:t>
              </a:r>
              <a:r>
                <a:rPr lang="en-US" sz="700" b="1" i="1" dirty="0">
                  <a:effectLst/>
                  <a:latin typeface="Verdana"/>
                  <a:ea typeface="Times New Roman"/>
                </a:rPr>
                <a:t>(UCA 73-4-1)</a:t>
              </a:r>
              <a:endParaRPr lang="en-US" sz="1100" dirty="0">
                <a:effectLst/>
                <a:latin typeface="Times New Roman"/>
                <a:ea typeface="Times New Roman"/>
              </a:endParaRPr>
            </a:p>
          </p:txBody>
        </p:sp>
        <p:grpSp>
          <p:nvGrpSpPr>
            <p:cNvPr id="619" name="Group 618"/>
            <p:cNvGrpSpPr>
              <a:grpSpLocks/>
            </p:cNvGrpSpPr>
            <p:nvPr/>
          </p:nvGrpSpPr>
          <p:grpSpPr bwMode="auto">
            <a:xfrm>
              <a:off x="790575" y="133350"/>
              <a:ext cx="1071880" cy="832485"/>
              <a:chOff x="1681" y="890"/>
              <a:chExt cx="1688" cy="1311"/>
            </a:xfrm>
          </p:grpSpPr>
          <p:grpSp>
            <p:nvGrpSpPr>
              <p:cNvPr id="620" name="Group 619"/>
              <p:cNvGrpSpPr>
                <a:grpSpLocks/>
              </p:cNvGrpSpPr>
              <p:nvPr/>
            </p:nvGrpSpPr>
            <p:grpSpPr bwMode="auto">
              <a:xfrm>
                <a:off x="1681" y="890"/>
                <a:ext cx="1688" cy="1311"/>
                <a:chOff x="10174" y="2938"/>
                <a:chExt cx="1886" cy="1688"/>
              </a:xfrm>
            </p:grpSpPr>
            <p:sp>
              <p:nvSpPr>
                <p:cNvPr id="622" name="Rectangle 621"/>
                <p:cNvSpPr>
                  <a:spLocks noChangeArrowheads="1"/>
                </p:cNvSpPr>
                <p:nvPr/>
              </p:nvSpPr>
              <p:spPr bwMode="auto">
                <a:xfrm>
                  <a:off x="10265"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23" name="Freeform 622"/>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24" name="Freeform 623"/>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5" name="Freeform 62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6" name="Freeform 625"/>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7" name="Freeform 62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8" name="Freeform 627"/>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9" name="Freeform 62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0" name="Freeform 629"/>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1" name="Freeform 63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2" name="Freeform 631"/>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3" name="Freeform 63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4" name="Freeform 633"/>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5" name="Freeform 63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6" name="Freeform 635"/>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7" name="Freeform 63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8" name="Freeform 637"/>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9" name="Freeform 63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0" name="Freeform 639"/>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1" name="Freeform 64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sp>
            <p:nvSpPr>
              <p:cNvPr id="621"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marL="0" marR="0" algn="ctr">
                  <a:spcBef>
                    <a:spcPts val="0"/>
                  </a:spcBef>
                  <a:spcAft>
                    <a:spcPts val="0"/>
                  </a:spcAft>
                </a:pPr>
                <a:r>
                  <a:rPr lang="en-US" sz="900" b="1">
                    <a:effectLst/>
                    <a:latin typeface="Verdana"/>
                    <a:ea typeface="Times New Roman"/>
                  </a:rPr>
                  <a:t>PETITION</a:t>
                </a:r>
                <a:endParaRPr lang="en-US" sz="1100">
                  <a:effectLst/>
                  <a:latin typeface="Times New Roman"/>
                  <a:ea typeface="Times New Roman"/>
                </a:endParaRPr>
              </a:p>
            </p:txBody>
          </p:sp>
        </p:grpSp>
      </p:grpSp>
      <p:grpSp>
        <p:nvGrpSpPr>
          <p:cNvPr id="601" name="Group 600"/>
          <p:cNvGrpSpPr/>
          <p:nvPr/>
        </p:nvGrpSpPr>
        <p:grpSpPr>
          <a:xfrm>
            <a:off x="2820404" y="1219621"/>
            <a:ext cx="2079163" cy="1610702"/>
            <a:chOff x="0" y="0"/>
            <a:chExt cx="2679065" cy="1672590"/>
          </a:xfrm>
        </p:grpSpPr>
        <p:sp>
          <p:nvSpPr>
            <p:cNvPr id="611" name="AutoShape 148"/>
            <p:cNvSpPr>
              <a:spLocks noChangeArrowheads="1"/>
            </p:cNvSpPr>
            <p:nvPr/>
          </p:nvSpPr>
          <p:spPr bwMode="auto">
            <a:xfrm rot="5400000">
              <a:off x="504825" y="-47625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2" name="Text Box 32"/>
            <p:cNvSpPr txBox="1">
              <a:spLocks noChangeArrowheads="1"/>
            </p:cNvSpPr>
            <p:nvPr/>
          </p:nvSpPr>
          <p:spPr bwMode="auto">
            <a:xfrm>
              <a:off x="581025" y="0"/>
              <a:ext cx="149669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NOTICE</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13" name="Picture 61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7145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 name="Text Box 31"/>
            <p:cNvSpPr txBox="1">
              <a:spLocks noChangeArrowheads="1"/>
            </p:cNvSpPr>
            <p:nvPr/>
          </p:nvSpPr>
          <p:spPr bwMode="auto">
            <a:xfrm>
              <a:off x="66675" y="1133475"/>
              <a:ext cx="2612390"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publishes notice of the pending adjudication for 2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73-4-3)</a:t>
              </a:r>
              <a:endParaRPr lang="en-US" sz="1100" dirty="0">
                <a:effectLst/>
                <a:latin typeface="Times New Roman"/>
                <a:ea typeface="Times New Roman"/>
              </a:endParaRPr>
            </a:p>
          </p:txBody>
        </p:sp>
        <p:sp>
          <p:nvSpPr>
            <p:cNvPr id="615" name="Rectangle 61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2</a:t>
              </a:r>
              <a:endParaRPr lang="en-US" sz="1100">
                <a:effectLst/>
                <a:latin typeface="Times New Roman"/>
                <a:ea typeface="Times New Roman"/>
              </a:endParaRPr>
            </a:p>
          </p:txBody>
        </p:sp>
      </p:grpSp>
      <p:grpSp>
        <p:nvGrpSpPr>
          <p:cNvPr id="602" name="Group 601"/>
          <p:cNvGrpSpPr/>
          <p:nvPr/>
        </p:nvGrpSpPr>
        <p:grpSpPr>
          <a:xfrm>
            <a:off x="5295557" y="1232462"/>
            <a:ext cx="2062408" cy="1585020"/>
            <a:chOff x="-5715" y="0"/>
            <a:chExt cx="2657475" cy="1645920"/>
          </a:xfrm>
        </p:grpSpPr>
        <p:sp>
          <p:nvSpPr>
            <p:cNvPr id="609" name="AutoShape 278"/>
            <p:cNvSpPr>
              <a:spLocks noChangeArrowheads="1"/>
            </p:cNvSpPr>
            <p:nvPr/>
          </p:nvSpPr>
          <p:spPr bwMode="auto">
            <a:xfrm rot="5400000">
              <a:off x="502920"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b" anchorCtr="0" upright="1">
              <a:noAutofit/>
            </a:bodyPr>
            <a:lstStyle/>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just">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a:effectLst/>
                  <a:latin typeface="Verdana"/>
                  <a:ea typeface="Times New Roman"/>
                </a:rPr>
                <a:t>Claimants have 90 days to notify the State Engineer of their names and addresses; at the conclusion of the 90 days, the State Engineer submits a list of claimants to the District Court.  </a:t>
              </a:r>
              <a:r>
                <a:rPr lang="en-US" sz="700" b="1" i="1" dirty="0">
                  <a:effectLst/>
                  <a:latin typeface="Verdana"/>
                  <a:ea typeface="Times New Roman"/>
                </a:rPr>
                <a:t>(UCA 73-4-3)</a:t>
              </a:r>
              <a:endParaRPr lang="en-US" sz="11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10" name="Rectangle 609"/>
            <p:cNvSpPr>
              <a:spLocks noChangeArrowheads="1"/>
            </p:cNvSpPr>
            <p:nvPr/>
          </p:nvSpPr>
          <p:spPr bwMode="auto">
            <a:xfrm>
              <a:off x="-5715"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a:solidFill>
                    <a:srgbClr val="CCFFCC"/>
                  </a:solidFill>
                  <a:effectLst/>
                  <a:latin typeface="Verdana"/>
                  <a:ea typeface="Times New Roman"/>
                </a:rPr>
                <a:t>3</a:t>
              </a:r>
              <a:endParaRPr lang="en-US" sz="1100" dirty="0">
                <a:effectLst/>
                <a:latin typeface="Times New Roman"/>
                <a:ea typeface="Times New Roman"/>
              </a:endParaRPr>
            </a:p>
          </p:txBody>
        </p:sp>
      </p:grpSp>
      <p:grpSp>
        <p:nvGrpSpPr>
          <p:cNvPr id="603" name="Group 602"/>
          <p:cNvGrpSpPr/>
          <p:nvPr/>
        </p:nvGrpSpPr>
        <p:grpSpPr>
          <a:xfrm>
            <a:off x="7753956" y="1225124"/>
            <a:ext cx="2059451" cy="1585020"/>
            <a:chOff x="0" y="0"/>
            <a:chExt cx="2653665" cy="1645920"/>
          </a:xfrm>
        </p:grpSpPr>
        <p:sp>
          <p:nvSpPr>
            <p:cNvPr id="604" name="AutoShape 278"/>
            <p:cNvSpPr>
              <a:spLocks noChangeArrowheads="1"/>
            </p:cNvSpPr>
            <p:nvPr/>
          </p:nvSpPr>
          <p:spPr bwMode="auto">
            <a:xfrm rot="5400000">
              <a:off x="504825"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45720" bIns="45720" anchor="t" anchorCtr="0" upright="1">
              <a:noAutofit/>
            </a:bodyPr>
            <a:lstStyle/>
            <a:p>
              <a:pPr marL="0" marR="0">
                <a:spcBef>
                  <a:spcPts val="0"/>
                </a:spcBef>
                <a:spcAft>
                  <a:spcPts val="0"/>
                </a:spcAft>
              </a:pPr>
              <a:r>
                <a:rPr lang="en-US" sz="1100">
                  <a:effectLst/>
                  <a:latin typeface="Times New Roman"/>
                  <a:ea typeface="Times New Roman"/>
                </a:rPr>
                <a:t> </a:t>
              </a:r>
            </a:p>
          </p:txBody>
        </p:sp>
        <p:sp>
          <p:nvSpPr>
            <p:cNvPr id="605" name="Text Box 45"/>
            <p:cNvSpPr txBox="1">
              <a:spLocks noChangeArrowheads="1"/>
            </p:cNvSpPr>
            <p:nvPr/>
          </p:nvSpPr>
          <p:spPr bwMode="auto">
            <a:xfrm>
              <a:off x="19050" y="1079199"/>
              <a:ext cx="261873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Summons on claimants and publishes Summons for 5 weeks in a local newspaper. </a:t>
              </a:r>
              <a:r>
                <a:rPr lang="en-US" sz="700" b="1" i="1" dirty="0">
                  <a:effectLst/>
                  <a:latin typeface="Verdana"/>
                  <a:ea typeface="Times New Roman"/>
                </a:rPr>
                <a:t>(UCA 73-4-4)</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06" name="Text Box 46"/>
            <p:cNvSpPr txBox="1">
              <a:spLocks noChangeArrowheads="1"/>
            </p:cNvSpPr>
            <p:nvPr/>
          </p:nvSpPr>
          <p:spPr bwMode="auto">
            <a:xfrm>
              <a:off x="514350" y="11430"/>
              <a:ext cx="162750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SUMMONS</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pic>
          <p:nvPicPr>
            <p:cNvPr id="607" name="Picture 606"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19125" y="218739"/>
              <a:ext cx="1428749" cy="96202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 name="Rectangle 607"/>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4</a:t>
              </a:r>
              <a:endParaRPr lang="en-US" sz="1100">
                <a:effectLst/>
                <a:latin typeface="Times New Roman"/>
                <a:ea typeface="Times New Roman"/>
              </a:endParaRPr>
            </a:p>
          </p:txBody>
        </p:sp>
      </p:grpSp>
      <p:grpSp>
        <p:nvGrpSpPr>
          <p:cNvPr id="642" name="Group 641"/>
          <p:cNvGrpSpPr/>
          <p:nvPr/>
        </p:nvGrpSpPr>
        <p:grpSpPr>
          <a:xfrm>
            <a:off x="7754695" y="3386852"/>
            <a:ext cx="2057972" cy="1592358"/>
            <a:chOff x="0" y="0"/>
            <a:chExt cx="2651760" cy="1653540"/>
          </a:xfrm>
        </p:grpSpPr>
        <p:sp>
          <p:nvSpPr>
            <p:cNvPr id="748" name="AutoShape 155"/>
            <p:cNvSpPr>
              <a:spLocks noChangeArrowheads="1"/>
            </p:cNvSpPr>
            <p:nvPr/>
          </p:nvSpPr>
          <p:spPr bwMode="auto">
            <a:xfrm rot="16200000">
              <a:off x="502920"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49" name="Rectangle 748"/>
            <p:cNvSpPr>
              <a:spLocks noChangeArrowheads="1"/>
            </p:cNvSpPr>
            <p:nvPr/>
          </p:nvSpPr>
          <p:spPr bwMode="auto">
            <a:xfrm>
              <a:off x="762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8</a:t>
              </a:r>
              <a:endParaRPr lang="en-US" sz="1100">
                <a:effectLst/>
                <a:latin typeface="Times New Roman"/>
                <a:ea typeface="Times New Roman"/>
              </a:endParaRPr>
            </a:p>
          </p:txBody>
        </p:sp>
        <p:sp>
          <p:nvSpPr>
            <p:cNvPr id="750" name="Text Box 63"/>
            <p:cNvSpPr txBox="1">
              <a:spLocks noChangeArrowheads="1"/>
            </p:cNvSpPr>
            <p:nvPr/>
          </p:nvSpPr>
          <p:spPr bwMode="auto">
            <a:xfrm>
              <a:off x="17145" y="1137372"/>
              <a:ext cx="262699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holds a Public Meeting to discuss the Proposed Determination with claimants.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73-4-11)</a:t>
              </a:r>
              <a:endParaRPr lang="en-US" sz="1100" dirty="0">
                <a:effectLst/>
                <a:latin typeface="Times New Roman"/>
                <a:ea typeface="Times New Roman"/>
              </a:endParaRPr>
            </a:p>
          </p:txBody>
        </p:sp>
        <p:sp>
          <p:nvSpPr>
            <p:cNvPr id="751" name="Text Box 64"/>
            <p:cNvSpPr txBox="1">
              <a:spLocks noChangeArrowheads="1"/>
            </p:cNvSpPr>
            <p:nvPr/>
          </p:nvSpPr>
          <p:spPr bwMode="auto">
            <a:xfrm>
              <a:off x="179070" y="47625"/>
              <a:ext cx="2286000" cy="2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PUBLIC MEETING</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752" name="Group 751"/>
            <p:cNvGrpSpPr>
              <a:grpSpLocks/>
            </p:cNvGrpSpPr>
            <p:nvPr/>
          </p:nvGrpSpPr>
          <p:grpSpPr bwMode="auto">
            <a:xfrm>
              <a:off x="817245" y="304800"/>
              <a:ext cx="1012825" cy="818515"/>
              <a:chOff x="12199" y="6038"/>
              <a:chExt cx="1886" cy="1688"/>
            </a:xfrm>
          </p:grpSpPr>
          <p:sp>
            <p:nvSpPr>
              <p:cNvPr id="753" name="Rectangle 75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54" name="Freeform 75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55" name="Freeform 7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6" name="Freeform 75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7" name="Freeform 7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8" name="Freeform 75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9" name="Freeform 7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0" name="Freeform 75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1" name="Freeform 7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2" name="Freeform 76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3" name="Freeform 7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4" name="Freeform 76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5" name="Freeform 7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6" name="Freeform 76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7" name="Freeform 7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8" name="Freeform 76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9" name="Freeform 7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0" name="Freeform 76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1" name="Freeform 7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2" name="Freeform 77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3" name="Freeform 7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4" name="Freeform 77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5" name="Freeform 7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6" name="Freeform 77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7" name="Freeform 7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8" name="Freeform 77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3" name="Group 642"/>
          <p:cNvGrpSpPr/>
          <p:nvPr/>
        </p:nvGrpSpPr>
        <p:grpSpPr>
          <a:xfrm>
            <a:off x="2820405" y="3386852"/>
            <a:ext cx="2070210" cy="1592358"/>
            <a:chOff x="-4972" y="0"/>
            <a:chExt cx="2667529" cy="1653540"/>
          </a:xfrm>
        </p:grpSpPr>
        <p:sp>
          <p:nvSpPr>
            <p:cNvPr id="738" name="AutoShape 153"/>
            <p:cNvSpPr>
              <a:spLocks noChangeArrowheads="1"/>
            </p:cNvSpPr>
            <p:nvPr/>
          </p:nvSpPr>
          <p:spPr bwMode="auto">
            <a:xfrm rot="16200000">
              <a:off x="504825"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9" name="Rectangle 738"/>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6</a:t>
              </a:r>
              <a:endParaRPr lang="en-US" sz="1100">
                <a:effectLst/>
                <a:latin typeface="Times New Roman"/>
                <a:ea typeface="Times New Roman"/>
              </a:endParaRPr>
            </a:p>
          </p:txBody>
        </p:sp>
        <p:sp>
          <p:nvSpPr>
            <p:cNvPr id="740" name="Text Box 100"/>
            <p:cNvSpPr txBox="1">
              <a:spLocks noChangeArrowheads="1"/>
            </p:cNvSpPr>
            <p:nvPr/>
          </p:nvSpPr>
          <p:spPr bwMode="auto">
            <a:xfrm>
              <a:off x="-4972" y="1057275"/>
              <a:ext cx="2667529" cy="58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675" b="1" dirty="0">
                  <a:effectLst/>
                  <a:latin typeface="Verdana"/>
                  <a:ea typeface="Times New Roman"/>
                </a:rPr>
                <a:t>The State Engineer conducts a hydrographic survey of the area and assists the claimants in completing their Water User’s Claims. </a:t>
              </a:r>
              <a:endParaRPr lang="en-US" sz="675" b="1" dirty="0" smtClean="0">
                <a:effectLst/>
                <a:latin typeface="Verdana"/>
                <a:ea typeface="Times New Roman"/>
              </a:endParaRPr>
            </a:p>
            <a:p>
              <a:pPr marL="0" marR="0" algn="just">
                <a:spcBef>
                  <a:spcPts val="0"/>
                </a:spcBef>
                <a:spcAft>
                  <a:spcPts val="0"/>
                </a:spcAft>
              </a:pPr>
              <a:r>
                <a:rPr lang="en-US" sz="675" b="1" i="1" dirty="0" smtClean="0">
                  <a:effectLst/>
                  <a:latin typeface="Verdana"/>
                  <a:ea typeface="Times New Roman"/>
                </a:rPr>
                <a:t>(</a:t>
              </a:r>
              <a:r>
                <a:rPr lang="en-US" sz="675" b="1" i="1" dirty="0">
                  <a:effectLst/>
                  <a:latin typeface="Verdana"/>
                  <a:ea typeface="Times New Roman"/>
                </a:rPr>
                <a:t>UCA 73-4-3)</a:t>
              </a:r>
              <a:endParaRPr lang="en-US" sz="675" dirty="0">
                <a:effectLst/>
                <a:latin typeface="Times New Roman"/>
                <a:ea typeface="Times New Roman"/>
              </a:endParaRPr>
            </a:p>
          </p:txBody>
        </p:sp>
        <p:sp>
          <p:nvSpPr>
            <p:cNvPr id="741" name="Text Box 101"/>
            <p:cNvSpPr txBox="1">
              <a:spLocks noChangeArrowheads="1"/>
            </p:cNvSpPr>
            <p:nvPr/>
          </p:nvSpPr>
          <p:spPr bwMode="auto">
            <a:xfrm>
              <a:off x="342900" y="12546"/>
              <a:ext cx="1964056" cy="2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ctr">
                <a:spcBef>
                  <a:spcPts val="0"/>
                </a:spcBef>
                <a:spcAft>
                  <a:spcPts val="0"/>
                </a:spcAft>
              </a:pPr>
              <a:r>
                <a:rPr lang="en-US" sz="900" b="1" i="1" dirty="0">
                  <a:effectLst/>
                  <a:latin typeface="Verdana"/>
                  <a:ea typeface="Times New Roman"/>
                </a:rPr>
                <a:t>HYDROGRAPHIC SURVEY</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grpSp>
          <p:nvGrpSpPr>
            <p:cNvPr id="742" name="Group 741"/>
            <p:cNvGrpSpPr>
              <a:grpSpLocks/>
            </p:cNvGrpSpPr>
            <p:nvPr/>
          </p:nvGrpSpPr>
          <p:grpSpPr bwMode="auto">
            <a:xfrm>
              <a:off x="790575" y="360339"/>
              <a:ext cx="1069975" cy="718185"/>
              <a:chOff x="8201" y="4426"/>
              <a:chExt cx="1685" cy="1240"/>
            </a:xfrm>
          </p:grpSpPr>
          <p:sp>
            <p:nvSpPr>
              <p:cNvPr id="743" name="Freeform 742"/>
              <p:cNvSpPr>
                <a:spLocks/>
              </p:cNvSpPr>
              <p:nvPr/>
            </p:nvSpPr>
            <p:spPr bwMode="auto">
              <a:xfrm>
                <a:off x="9204" y="4985"/>
                <a:ext cx="494" cy="562"/>
              </a:xfrm>
              <a:custGeom>
                <a:avLst/>
                <a:gdLst>
                  <a:gd name="T0" fmla="*/ 76 w 2978"/>
                  <a:gd name="T1" fmla="*/ 3549 h 4681"/>
                  <a:gd name="T2" fmla="*/ 480 w 2978"/>
                  <a:gd name="T3" fmla="*/ 2004 h 4681"/>
                  <a:gd name="T4" fmla="*/ 1588 w 2978"/>
                  <a:gd name="T5" fmla="*/ 0 h 4681"/>
                  <a:gd name="T6" fmla="*/ 2633 w 2978"/>
                  <a:gd name="T7" fmla="*/ 2075 h 4681"/>
                  <a:gd name="T8" fmla="*/ 2929 w 2978"/>
                  <a:gd name="T9" fmla="*/ 3427 h 4681"/>
                  <a:gd name="T10" fmla="*/ 2338 w 2978"/>
                  <a:gd name="T11" fmla="*/ 4451 h 4681"/>
                  <a:gd name="T12" fmla="*/ 937 w 2978"/>
                  <a:gd name="T13" fmla="*/ 4531 h 4681"/>
                  <a:gd name="T14" fmla="*/ 76 w 2978"/>
                  <a:gd name="T15" fmla="*/ 3549 h 4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8" h="4681">
                    <a:moveTo>
                      <a:pt x="76" y="3549"/>
                    </a:moveTo>
                    <a:cubicBezTo>
                      <a:pt x="0" y="3128"/>
                      <a:pt x="228" y="2595"/>
                      <a:pt x="480" y="2004"/>
                    </a:cubicBezTo>
                    <a:cubicBezTo>
                      <a:pt x="732" y="1413"/>
                      <a:pt x="856" y="1253"/>
                      <a:pt x="1588" y="0"/>
                    </a:cubicBezTo>
                    <a:cubicBezTo>
                      <a:pt x="1973" y="713"/>
                      <a:pt x="2394" y="1504"/>
                      <a:pt x="2633" y="2075"/>
                    </a:cubicBezTo>
                    <a:cubicBezTo>
                      <a:pt x="2856" y="2645"/>
                      <a:pt x="2978" y="3031"/>
                      <a:pt x="2929" y="3427"/>
                    </a:cubicBezTo>
                    <a:cubicBezTo>
                      <a:pt x="2880" y="3823"/>
                      <a:pt x="2670" y="4267"/>
                      <a:pt x="2338" y="4451"/>
                    </a:cubicBezTo>
                    <a:cubicBezTo>
                      <a:pt x="1994" y="4630"/>
                      <a:pt x="1314" y="4681"/>
                      <a:pt x="937" y="4531"/>
                    </a:cubicBezTo>
                    <a:cubicBezTo>
                      <a:pt x="560" y="4381"/>
                      <a:pt x="152" y="3970"/>
                      <a:pt x="76" y="3549"/>
                    </a:cubicBezTo>
                    <a:close/>
                  </a:path>
                </a:pathLst>
              </a:custGeom>
              <a:solidFill>
                <a:srgbClr val="000000"/>
              </a:solidFill>
              <a:ln w="285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4" name="Freeform 743"/>
              <p:cNvSpPr>
                <a:spLocks/>
              </p:cNvSpPr>
              <p:nvPr/>
            </p:nvSpPr>
            <p:spPr bwMode="auto">
              <a:xfrm rot="714805">
                <a:off x="9507" y="5213"/>
                <a:ext cx="121" cy="184"/>
              </a:xfrm>
              <a:custGeom>
                <a:avLst/>
                <a:gdLst>
                  <a:gd name="T0" fmla="*/ 0 w 731"/>
                  <a:gd name="T1" fmla="*/ 14 h 1531"/>
                  <a:gd name="T2" fmla="*/ 336 w 731"/>
                  <a:gd name="T3" fmla="*/ 203 h 1531"/>
                  <a:gd name="T4" fmla="*/ 686 w 731"/>
                  <a:gd name="T5" fmla="*/ 715 h 1531"/>
                  <a:gd name="T6" fmla="*/ 604 w 731"/>
                  <a:gd name="T7" fmla="*/ 1280 h 1531"/>
                  <a:gd name="T8" fmla="*/ 216 w 731"/>
                  <a:gd name="T9" fmla="*/ 1468 h 1531"/>
                  <a:gd name="T10" fmla="*/ 283 w 731"/>
                  <a:gd name="T11" fmla="*/ 903 h 1531"/>
                  <a:gd name="T12" fmla="*/ 175 w 731"/>
                  <a:gd name="T13" fmla="*/ 378 h 1531"/>
                  <a:gd name="T14" fmla="*/ 0 w 731"/>
                  <a:gd name="T15" fmla="*/ 0 h 1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531">
                    <a:moveTo>
                      <a:pt x="0" y="14"/>
                    </a:moveTo>
                    <a:cubicBezTo>
                      <a:pt x="56" y="46"/>
                      <a:pt x="238" y="77"/>
                      <a:pt x="336" y="203"/>
                    </a:cubicBezTo>
                    <a:cubicBezTo>
                      <a:pt x="450" y="320"/>
                      <a:pt x="641" y="536"/>
                      <a:pt x="686" y="715"/>
                    </a:cubicBezTo>
                    <a:cubicBezTo>
                      <a:pt x="731" y="894"/>
                      <a:pt x="682" y="1155"/>
                      <a:pt x="604" y="1280"/>
                    </a:cubicBezTo>
                    <a:cubicBezTo>
                      <a:pt x="526" y="1406"/>
                      <a:pt x="270" y="1531"/>
                      <a:pt x="216" y="1468"/>
                    </a:cubicBezTo>
                    <a:cubicBezTo>
                      <a:pt x="162" y="1405"/>
                      <a:pt x="290" y="1085"/>
                      <a:pt x="283" y="903"/>
                    </a:cubicBezTo>
                    <a:cubicBezTo>
                      <a:pt x="276" y="721"/>
                      <a:pt x="222" y="528"/>
                      <a:pt x="175" y="378"/>
                    </a:cubicBezTo>
                    <a:cubicBezTo>
                      <a:pt x="128" y="228"/>
                      <a:pt x="37" y="79"/>
                      <a:pt x="0" y="0"/>
                    </a:cubicBezTo>
                  </a:path>
                </a:pathLst>
              </a:custGeom>
              <a:solidFill>
                <a:srgbClr val="CCECFF"/>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5" name="Freeform 744"/>
              <p:cNvSpPr>
                <a:spLocks/>
              </p:cNvSpPr>
              <p:nvPr/>
            </p:nvSpPr>
            <p:spPr bwMode="auto">
              <a:xfrm>
                <a:off x="8224" y="4429"/>
                <a:ext cx="1189" cy="653"/>
              </a:xfrm>
              <a:custGeom>
                <a:avLst/>
                <a:gdLst>
                  <a:gd name="T0" fmla="*/ 1413 w 1413"/>
                  <a:gd name="T1" fmla="*/ 0 h 901"/>
                  <a:gd name="T2" fmla="*/ 659 w 1413"/>
                  <a:gd name="T3" fmla="*/ 296 h 901"/>
                  <a:gd name="T4" fmla="*/ 753 w 1413"/>
                  <a:gd name="T5" fmla="*/ 538 h 901"/>
                  <a:gd name="T6" fmla="*/ 0 w 1413"/>
                  <a:gd name="T7" fmla="*/ 901 h 901"/>
                </a:gdLst>
                <a:ahLst/>
                <a:cxnLst>
                  <a:cxn ang="0">
                    <a:pos x="T0" y="T1"/>
                  </a:cxn>
                  <a:cxn ang="0">
                    <a:pos x="T2" y="T3"/>
                  </a:cxn>
                  <a:cxn ang="0">
                    <a:pos x="T4" y="T5"/>
                  </a:cxn>
                  <a:cxn ang="0">
                    <a:pos x="T6" y="T7"/>
                  </a:cxn>
                </a:cxnLst>
                <a:rect l="0" t="0" r="r" b="b"/>
                <a:pathLst>
                  <a:path w="1413" h="901">
                    <a:moveTo>
                      <a:pt x="1413" y="0"/>
                    </a:moveTo>
                    <a:cubicBezTo>
                      <a:pt x="1091" y="103"/>
                      <a:pt x="769" y="206"/>
                      <a:pt x="659" y="296"/>
                    </a:cubicBezTo>
                    <a:cubicBezTo>
                      <a:pt x="549" y="386"/>
                      <a:pt x="863" y="437"/>
                      <a:pt x="753" y="538"/>
                    </a:cubicBezTo>
                    <a:cubicBezTo>
                      <a:pt x="643" y="639"/>
                      <a:pt x="206" y="811"/>
                      <a:pt x="0" y="90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6" name="Freeform 745"/>
              <p:cNvSpPr>
                <a:spLocks/>
              </p:cNvSpPr>
              <p:nvPr/>
            </p:nvSpPr>
            <p:spPr bwMode="auto">
              <a:xfrm>
                <a:off x="8212" y="4440"/>
                <a:ext cx="1298" cy="1008"/>
              </a:xfrm>
              <a:custGeom>
                <a:avLst/>
                <a:gdLst>
                  <a:gd name="T0" fmla="*/ 1481 w 1481"/>
                  <a:gd name="T1" fmla="*/ 0 h 1371"/>
                  <a:gd name="T2" fmla="*/ 888 w 1481"/>
                  <a:gd name="T3" fmla="*/ 295 h 1371"/>
                  <a:gd name="T4" fmla="*/ 982 w 1481"/>
                  <a:gd name="T5" fmla="*/ 537 h 1371"/>
                  <a:gd name="T6" fmla="*/ 0 w 1481"/>
                  <a:gd name="T7" fmla="*/ 1371 h 1371"/>
                </a:gdLst>
                <a:ahLst/>
                <a:cxnLst>
                  <a:cxn ang="0">
                    <a:pos x="T0" y="T1"/>
                  </a:cxn>
                  <a:cxn ang="0">
                    <a:pos x="T2" y="T3"/>
                  </a:cxn>
                  <a:cxn ang="0">
                    <a:pos x="T4" y="T5"/>
                  </a:cxn>
                  <a:cxn ang="0">
                    <a:pos x="T6" y="T7"/>
                  </a:cxn>
                </a:cxnLst>
                <a:rect l="0" t="0" r="r" b="b"/>
                <a:pathLst>
                  <a:path w="1481" h="1371">
                    <a:moveTo>
                      <a:pt x="1481" y="0"/>
                    </a:moveTo>
                    <a:cubicBezTo>
                      <a:pt x="1382" y="49"/>
                      <a:pt x="971" y="206"/>
                      <a:pt x="888" y="295"/>
                    </a:cubicBezTo>
                    <a:cubicBezTo>
                      <a:pt x="805" y="384"/>
                      <a:pt x="1130" y="358"/>
                      <a:pt x="982" y="537"/>
                    </a:cubicBezTo>
                    <a:cubicBezTo>
                      <a:pt x="834" y="716"/>
                      <a:pt x="205" y="1197"/>
                      <a:pt x="0" y="137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7" name="Freeform 746"/>
              <p:cNvSpPr>
                <a:spLocks noEditPoints="1"/>
              </p:cNvSpPr>
              <p:nvPr/>
            </p:nvSpPr>
            <p:spPr bwMode="auto">
              <a:xfrm>
                <a:off x="8201" y="4426"/>
                <a:ext cx="1685" cy="12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grpSp>
      </p:grpSp>
      <p:grpSp>
        <p:nvGrpSpPr>
          <p:cNvPr id="644" name="Group 643"/>
          <p:cNvGrpSpPr/>
          <p:nvPr/>
        </p:nvGrpSpPr>
        <p:grpSpPr>
          <a:xfrm>
            <a:off x="5292929" y="3389605"/>
            <a:ext cx="2059451" cy="1586853"/>
            <a:chOff x="0" y="0"/>
            <a:chExt cx="2653665" cy="1647825"/>
          </a:xfrm>
        </p:grpSpPr>
        <p:sp>
          <p:nvSpPr>
            <p:cNvPr id="729" name="AutoShape 155"/>
            <p:cNvSpPr>
              <a:spLocks noChangeArrowheads="1"/>
            </p:cNvSpPr>
            <p:nvPr/>
          </p:nvSpPr>
          <p:spPr bwMode="auto">
            <a:xfrm rot="16200000">
              <a:off x="504825"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0" name="Rectangle 729"/>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7</a:t>
              </a:r>
              <a:endParaRPr lang="en-US" sz="1100">
                <a:effectLst/>
                <a:latin typeface="Times New Roman"/>
                <a:ea typeface="Times New Roman"/>
              </a:endParaRPr>
            </a:p>
          </p:txBody>
        </p:sp>
        <p:sp>
          <p:nvSpPr>
            <p:cNvPr id="731" name="Text Box 140"/>
            <p:cNvSpPr txBox="1">
              <a:spLocks noChangeArrowheads="1"/>
            </p:cNvSpPr>
            <p:nvPr/>
          </p:nvSpPr>
          <p:spPr bwMode="auto">
            <a:xfrm>
              <a:off x="638175" y="630555"/>
              <a:ext cx="137604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ctr">
                <a:spcBef>
                  <a:spcPts val="0"/>
                </a:spcBef>
                <a:spcAft>
                  <a:spcPts val="0"/>
                </a:spcAft>
              </a:pPr>
              <a:r>
                <a:rPr lang="en-US" sz="700" b="1" i="1" dirty="0">
                  <a:effectLst/>
                  <a:latin typeface="Verdana"/>
                  <a:ea typeface="Times New Roman"/>
                </a:rPr>
                <a:t>PROPOSED DETERMINATION</a:t>
              </a:r>
              <a:endParaRPr lang="en-US" sz="1050" dirty="0">
                <a:effectLst/>
                <a:latin typeface="Times New Roman"/>
                <a:ea typeface="Times New Roman"/>
              </a:endParaRPr>
            </a:p>
            <a:p>
              <a:pPr marL="0" marR="0" algn="ctr">
                <a:spcBef>
                  <a:spcPts val="0"/>
                </a:spcBef>
                <a:spcAft>
                  <a:spcPts val="0"/>
                </a:spcAft>
              </a:pPr>
              <a:r>
                <a:rPr lang="en-US" sz="800" dirty="0">
                  <a:effectLst/>
                  <a:latin typeface="Verdana"/>
                  <a:ea typeface="Times New Roman"/>
                </a:rPr>
                <a:t> </a:t>
              </a:r>
              <a:endParaRPr lang="en-US" sz="1050" dirty="0">
                <a:effectLst/>
                <a:latin typeface="Times New Roman"/>
                <a:ea typeface="Times New Roman"/>
              </a:endParaRPr>
            </a:p>
          </p:txBody>
        </p:sp>
        <p:sp>
          <p:nvSpPr>
            <p:cNvPr id="732" name="Freeform 731"/>
            <p:cNvSpPr>
              <a:spLocks noEditPoints="1"/>
            </p:cNvSpPr>
            <p:nvPr/>
          </p:nvSpPr>
          <p:spPr bwMode="auto">
            <a:xfrm>
              <a:off x="685800" y="59055"/>
              <a:ext cx="1275715" cy="87630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33" name="Text Box 142"/>
            <p:cNvSpPr txBox="1">
              <a:spLocks noChangeArrowheads="1"/>
            </p:cNvSpPr>
            <p:nvPr/>
          </p:nvSpPr>
          <p:spPr bwMode="auto">
            <a:xfrm>
              <a:off x="118110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4" name="Text Box 143"/>
            <p:cNvSpPr txBox="1">
              <a:spLocks noChangeArrowheads="1"/>
            </p:cNvSpPr>
            <p:nvPr/>
          </p:nvSpPr>
          <p:spPr bwMode="auto">
            <a:xfrm>
              <a:off x="154305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5" name="Text Box 144"/>
            <p:cNvSpPr txBox="1">
              <a:spLocks noChangeArrowheads="1"/>
            </p:cNvSpPr>
            <p:nvPr/>
          </p:nvSpPr>
          <p:spPr bwMode="auto">
            <a:xfrm>
              <a:off x="809625"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6" name="AutoShape 145"/>
            <p:cNvSpPr>
              <a:spLocks noChangeArrowheads="1"/>
            </p:cNvSpPr>
            <p:nvPr/>
          </p:nvSpPr>
          <p:spPr bwMode="auto">
            <a:xfrm rot="5400000">
              <a:off x="1257300" y="11430"/>
              <a:ext cx="139065" cy="1033780"/>
            </a:xfrm>
            <a:prstGeom prst="homePlate">
              <a:avLst>
                <a:gd name="adj" fmla="val 72995"/>
              </a:avLst>
            </a:prstGeom>
            <a:solidFill>
              <a:srgbClr val="000000"/>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37" name="Text Box 146"/>
            <p:cNvSpPr txBox="1">
              <a:spLocks noChangeArrowheads="1"/>
            </p:cNvSpPr>
            <p:nvPr/>
          </p:nvSpPr>
          <p:spPr bwMode="auto">
            <a:xfrm>
              <a:off x="76200" y="982980"/>
              <a:ext cx="2567940" cy="6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spcBef>
                  <a:spcPts val="0"/>
                </a:spcBef>
                <a:spcAft>
                  <a:spcPts val="0"/>
                </a:spcAft>
              </a:pPr>
              <a:r>
                <a:rPr lang="en-US" sz="675" b="1" dirty="0">
                  <a:effectLst/>
                  <a:latin typeface="Verdana"/>
                  <a:ea typeface="Times New Roman"/>
                </a:rPr>
                <a:t>The State Engineer reviews Water User’s Claims and other records and prepares a Proposed Determination which is then distributed to the claimants and filed with the District Court.  </a:t>
              </a:r>
              <a:r>
                <a:rPr lang="en-US" sz="675" b="1" i="1" dirty="0">
                  <a:effectLst/>
                  <a:latin typeface="Verdana"/>
                  <a:ea typeface="Times New Roman"/>
                </a:rPr>
                <a:t>(UCA 73-4-11)</a:t>
              </a:r>
              <a:endParaRPr lang="en-US" sz="675" dirty="0">
                <a:effectLst/>
                <a:latin typeface="Times New Roman"/>
                <a:ea typeface="Times New Roman"/>
              </a:endParaRPr>
            </a:p>
          </p:txBody>
        </p:sp>
      </p:grpSp>
      <p:grpSp>
        <p:nvGrpSpPr>
          <p:cNvPr id="645" name="Group 644"/>
          <p:cNvGrpSpPr/>
          <p:nvPr/>
        </p:nvGrpSpPr>
        <p:grpSpPr>
          <a:xfrm>
            <a:off x="360035" y="3367284"/>
            <a:ext cx="2061914" cy="1585020"/>
            <a:chOff x="0" y="0"/>
            <a:chExt cx="2656840" cy="1645920"/>
          </a:xfrm>
        </p:grpSpPr>
        <p:sp>
          <p:nvSpPr>
            <p:cNvPr id="698" name="AutoShape 205"/>
            <p:cNvSpPr>
              <a:spLocks noChangeArrowheads="1"/>
            </p:cNvSpPr>
            <p:nvPr/>
          </p:nvSpPr>
          <p:spPr bwMode="auto">
            <a:xfrm rot="16200000">
              <a:off x="504825"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9" name="Text Box 163"/>
            <p:cNvSpPr txBox="1">
              <a:spLocks noChangeArrowheads="1"/>
            </p:cNvSpPr>
            <p:nvPr/>
          </p:nvSpPr>
          <p:spPr bwMode="auto">
            <a:xfrm>
              <a:off x="85725" y="1092749"/>
              <a:ext cx="257111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holds an initial Public Meeting in the local area to discuss the adjudication process.  </a:t>
              </a:r>
              <a:r>
                <a:rPr lang="en-US" sz="700" b="1" i="1" dirty="0">
                  <a:effectLst/>
                  <a:latin typeface="Verdana"/>
                  <a:ea typeface="Times New Roman"/>
                </a:rPr>
                <a:t>(UCA 73-4-3)</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700" name="Text Box 164"/>
            <p:cNvSpPr txBox="1">
              <a:spLocks noChangeArrowheads="1"/>
            </p:cNvSpPr>
            <p:nvPr/>
          </p:nvSpPr>
          <p:spPr bwMode="auto">
            <a:xfrm>
              <a:off x="292418" y="0"/>
              <a:ext cx="2058333" cy="2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PUBLIC MEETING</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701" name="Rectangle 700"/>
            <p:cNvSpPr>
              <a:spLocks noChangeArrowheads="1"/>
            </p:cNvSpPr>
            <p:nvPr/>
          </p:nvSpPr>
          <p:spPr bwMode="auto">
            <a:xfrm>
              <a:off x="0" y="1143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5</a:t>
              </a:r>
              <a:endParaRPr lang="en-US" sz="1100">
                <a:effectLst/>
                <a:latin typeface="Times New Roman"/>
                <a:ea typeface="Times New Roman"/>
              </a:endParaRPr>
            </a:p>
          </p:txBody>
        </p:sp>
        <p:grpSp>
          <p:nvGrpSpPr>
            <p:cNvPr id="702" name="Group 701"/>
            <p:cNvGrpSpPr>
              <a:grpSpLocks/>
            </p:cNvGrpSpPr>
            <p:nvPr/>
          </p:nvGrpSpPr>
          <p:grpSpPr bwMode="auto">
            <a:xfrm>
              <a:off x="828675" y="297180"/>
              <a:ext cx="1012825" cy="818515"/>
              <a:chOff x="12199" y="6038"/>
              <a:chExt cx="1886" cy="1688"/>
            </a:xfrm>
          </p:grpSpPr>
          <p:sp>
            <p:nvSpPr>
              <p:cNvPr id="703" name="Rectangle 70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04" name="Freeform 70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05" name="Freeform 70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7" name="Freeform 70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9" name="Freeform 70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1" name="Freeform 71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3" name="Freeform 71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5" name="Freeform 71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7" name="Freeform 71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9" name="Freeform 71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1" name="Freeform 72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3" name="Freeform 72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5" name="Freeform 72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7" name="Freeform 72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6" name="Group 645"/>
          <p:cNvGrpSpPr/>
          <p:nvPr/>
        </p:nvGrpSpPr>
        <p:grpSpPr>
          <a:xfrm>
            <a:off x="361267" y="5541431"/>
            <a:ext cx="2059451" cy="1592358"/>
            <a:chOff x="0" y="0"/>
            <a:chExt cx="2653665" cy="1653540"/>
          </a:xfrm>
        </p:grpSpPr>
        <p:sp>
          <p:nvSpPr>
            <p:cNvPr id="696" name="AutoShape 19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t" anchorCtr="0" upright="1">
              <a:noAutofit/>
            </a:bodyPr>
            <a:lstStyle/>
            <a:p>
              <a:pPr marL="0" marR="0" algn="ctr">
                <a:spcBef>
                  <a:spcPts val="0"/>
                </a:spcBef>
                <a:spcAft>
                  <a:spcPts val="0"/>
                </a:spcAft>
              </a:pPr>
              <a:r>
                <a:rPr lang="en-US" sz="1100" b="1" i="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a:effectLst/>
                  <a:latin typeface="Verdana"/>
                  <a:ea typeface="Times New Roman"/>
                </a:rPr>
                <a:t>Claimants have 90 days to file an objection to the Proposed Determination with the District Court.  </a:t>
              </a:r>
              <a:r>
                <a:rPr lang="en-US" sz="700" b="1" i="1" dirty="0">
                  <a:effectLst/>
                  <a:latin typeface="Verdana"/>
                  <a:ea typeface="Times New Roman"/>
                </a:rPr>
                <a:t>(UCA 73-4-11)</a:t>
              </a:r>
              <a:endParaRPr lang="en-US" sz="7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97" name="Rectangle 69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9</a:t>
              </a:r>
              <a:endParaRPr lang="en-US" sz="1100">
                <a:effectLst/>
                <a:latin typeface="Times New Roman"/>
                <a:ea typeface="Times New Roman"/>
              </a:endParaRPr>
            </a:p>
          </p:txBody>
        </p:sp>
      </p:grpSp>
      <p:grpSp>
        <p:nvGrpSpPr>
          <p:cNvPr id="647" name="Group 646"/>
          <p:cNvGrpSpPr/>
          <p:nvPr/>
        </p:nvGrpSpPr>
        <p:grpSpPr>
          <a:xfrm>
            <a:off x="2825497" y="5532260"/>
            <a:ext cx="2059451" cy="1610701"/>
            <a:chOff x="0" y="1"/>
            <a:chExt cx="2653665" cy="1672589"/>
          </a:xfrm>
        </p:grpSpPr>
        <p:sp>
          <p:nvSpPr>
            <p:cNvPr id="691" name="AutoShape 217"/>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2" name="Text Box 218"/>
            <p:cNvSpPr txBox="1">
              <a:spLocks noChangeArrowheads="1"/>
            </p:cNvSpPr>
            <p:nvPr/>
          </p:nvSpPr>
          <p:spPr bwMode="auto">
            <a:xfrm>
              <a:off x="341311" y="1"/>
              <a:ext cx="1964055" cy="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FINAL SUMMONS</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93" name="Picture 69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9050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4" name="Text Box 220"/>
            <p:cNvSpPr txBox="1">
              <a:spLocks noChangeArrowheads="1"/>
            </p:cNvSpPr>
            <p:nvPr/>
          </p:nvSpPr>
          <p:spPr bwMode="auto">
            <a:xfrm>
              <a:off x="66675" y="1152525"/>
              <a:ext cx="258508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the final summons via publication for 5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73-4-22)</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95" name="Rectangle 69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10</a:t>
              </a:r>
              <a:endParaRPr lang="en-US" sz="1100">
                <a:effectLst/>
                <a:latin typeface="Times New Roman"/>
                <a:ea typeface="Times New Roman"/>
              </a:endParaRPr>
            </a:p>
          </p:txBody>
        </p:sp>
      </p:grpSp>
      <p:grpSp>
        <p:nvGrpSpPr>
          <p:cNvPr id="648" name="Group 647"/>
          <p:cNvGrpSpPr/>
          <p:nvPr/>
        </p:nvGrpSpPr>
        <p:grpSpPr>
          <a:xfrm>
            <a:off x="5289727" y="5550604"/>
            <a:ext cx="2059451" cy="1592357"/>
            <a:chOff x="0" y="19050"/>
            <a:chExt cx="2653665" cy="1653540"/>
          </a:xfrm>
        </p:grpSpPr>
        <p:sp>
          <p:nvSpPr>
            <p:cNvPr id="664" name="AutoShape 224"/>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65" name="Text Box 225"/>
            <p:cNvSpPr txBox="1">
              <a:spLocks noChangeArrowheads="1"/>
            </p:cNvSpPr>
            <p:nvPr/>
          </p:nvSpPr>
          <p:spPr bwMode="auto">
            <a:xfrm>
              <a:off x="152927" y="31507"/>
              <a:ext cx="2495339" cy="26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70" b="1" i="1" dirty="0">
                  <a:effectLst/>
                  <a:latin typeface="Verdana"/>
                  <a:ea typeface="Times New Roman"/>
                </a:rPr>
                <a:t>OBJECTION RESOLUTION</a:t>
              </a:r>
              <a:endParaRPr lang="en-US" sz="870" dirty="0">
                <a:effectLst/>
                <a:latin typeface="Times New Roman"/>
                <a:ea typeface="Times New Roman"/>
              </a:endParaRPr>
            </a:p>
            <a:p>
              <a:pPr marL="0" marR="0" algn="ctr">
                <a:spcBef>
                  <a:spcPts val="0"/>
                </a:spcBef>
                <a:spcAft>
                  <a:spcPts val="0"/>
                </a:spcAft>
              </a:pPr>
              <a:r>
                <a:rPr lang="en-US" sz="870" dirty="0">
                  <a:effectLst/>
                  <a:latin typeface="Verdana"/>
                  <a:ea typeface="Times New Roman"/>
                </a:rPr>
                <a:t> </a:t>
              </a:r>
              <a:endParaRPr lang="en-US" sz="870" dirty="0">
                <a:effectLst/>
                <a:latin typeface="Times New Roman"/>
                <a:ea typeface="Times New Roman"/>
              </a:endParaRPr>
            </a:p>
          </p:txBody>
        </p:sp>
        <p:sp>
          <p:nvSpPr>
            <p:cNvPr id="666" name="Text Box 227"/>
            <p:cNvSpPr txBox="1">
              <a:spLocks noChangeArrowheads="1"/>
            </p:cNvSpPr>
            <p:nvPr/>
          </p:nvSpPr>
          <p:spPr bwMode="auto">
            <a:xfrm>
              <a:off x="66675" y="1114425"/>
              <a:ext cx="2585085"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a:effectLst/>
                  <a:latin typeface="Verdana"/>
                  <a:ea typeface="Times New Roman"/>
                </a:rPr>
                <a:t>The State Engineer resolves objections to the Proposed Determination with respective water users.  </a:t>
              </a:r>
              <a:r>
                <a:rPr lang="en-US" sz="700" b="1" i="1">
                  <a:effectLst/>
                  <a:latin typeface="Verdana"/>
                  <a:ea typeface="Times New Roman"/>
                </a:rPr>
                <a:t>(UCA 73-4-14)</a:t>
              </a:r>
              <a:endParaRPr lang="en-US" sz="1100">
                <a:effectLst/>
                <a:latin typeface="Times New Roman"/>
                <a:ea typeface="Times New Roman"/>
              </a:endParaRPr>
            </a:p>
          </p:txBody>
        </p:sp>
        <p:sp>
          <p:nvSpPr>
            <p:cNvPr id="667" name="Rectangle 666"/>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11</a:t>
              </a:r>
              <a:endParaRPr lang="en-US" sz="1100">
                <a:effectLst/>
                <a:latin typeface="Times New Roman"/>
                <a:ea typeface="Times New Roman"/>
              </a:endParaRPr>
            </a:p>
          </p:txBody>
        </p:sp>
        <p:grpSp>
          <p:nvGrpSpPr>
            <p:cNvPr id="668" name="Group 667"/>
            <p:cNvGrpSpPr/>
            <p:nvPr/>
          </p:nvGrpSpPr>
          <p:grpSpPr>
            <a:xfrm>
              <a:off x="790575" y="247650"/>
              <a:ext cx="1071880" cy="826135"/>
              <a:chOff x="0" y="0"/>
              <a:chExt cx="1071880" cy="826135"/>
            </a:xfrm>
          </p:grpSpPr>
          <p:sp>
            <p:nvSpPr>
              <p:cNvPr id="669" name="Rectangle 668"/>
              <p:cNvSpPr>
                <a:spLocks noChangeArrowheads="1"/>
              </p:cNvSpPr>
              <p:nvPr/>
            </p:nvSpPr>
            <p:spPr bwMode="auto">
              <a:xfrm>
                <a:off x="47625" y="0"/>
                <a:ext cx="991347" cy="8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70" name="Freeform 669"/>
              <p:cNvSpPr>
                <a:spLocks noEditPoints="1"/>
              </p:cNvSpPr>
              <p:nvPr/>
            </p:nvSpPr>
            <p:spPr bwMode="auto">
              <a:xfrm>
                <a:off x="0" y="0"/>
                <a:ext cx="1071880" cy="825172"/>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71" name="Freeform 670"/>
              <p:cNvSpPr>
                <a:spLocks/>
              </p:cNvSpPr>
              <p:nvPr/>
            </p:nvSpPr>
            <p:spPr bwMode="auto">
              <a:xfrm>
                <a:off x="590550" y="552450"/>
                <a:ext cx="126470" cy="104470"/>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2" name="Freeform 671"/>
              <p:cNvSpPr>
                <a:spLocks/>
              </p:cNvSpPr>
              <p:nvPr/>
            </p:nvSpPr>
            <p:spPr bwMode="auto">
              <a:xfrm>
                <a:off x="276225" y="666750"/>
                <a:ext cx="126470" cy="104952"/>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3" name="Freeform 672"/>
              <p:cNvSpPr>
                <a:spLocks/>
              </p:cNvSpPr>
              <p:nvPr/>
            </p:nvSpPr>
            <p:spPr bwMode="auto">
              <a:xfrm>
                <a:off x="885825" y="666750"/>
                <a:ext cx="125903" cy="104952"/>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4" name="AutoShape 236"/>
              <p:cNvSpPr>
                <a:spLocks noChangeArrowheads="1"/>
              </p:cNvSpPr>
              <p:nvPr/>
            </p:nvSpPr>
            <p:spPr bwMode="auto">
              <a:xfrm>
                <a:off x="1905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5" name="AutoShape 237"/>
              <p:cNvSpPr>
                <a:spLocks noChangeArrowheads="1"/>
              </p:cNvSpPr>
              <p:nvPr/>
            </p:nvSpPr>
            <p:spPr bwMode="auto">
              <a:xfrm rot="2629087">
                <a:off x="20955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6" name="AutoShape 238"/>
              <p:cNvSpPr>
                <a:spLocks noChangeArrowheads="1"/>
              </p:cNvSpPr>
              <p:nvPr/>
            </p:nvSpPr>
            <p:spPr bwMode="auto">
              <a:xfrm>
                <a:off x="2095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7" name="Oval 676"/>
              <p:cNvSpPr>
                <a:spLocks noChangeArrowheads="1"/>
              </p:cNvSpPr>
              <p:nvPr/>
            </p:nvSpPr>
            <p:spPr bwMode="auto">
              <a:xfrm>
                <a:off x="1905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8" name="AutoShape 240"/>
              <p:cNvSpPr>
                <a:spLocks noChangeArrowheads="1"/>
              </p:cNvSpPr>
              <p:nvPr/>
            </p:nvSpPr>
            <p:spPr bwMode="auto">
              <a:xfrm rot="5400000">
                <a:off x="19050"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9" name="AutoShape 241"/>
              <p:cNvSpPr>
                <a:spLocks noChangeArrowheads="1"/>
              </p:cNvSpPr>
              <p:nvPr/>
            </p:nvSpPr>
            <p:spPr bwMode="auto">
              <a:xfrm>
                <a:off x="12382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0" name="Rectangle 679"/>
              <p:cNvSpPr>
                <a:spLocks noChangeArrowheads="1"/>
              </p:cNvSpPr>
              <p:nvPr/>
            </p:nvSpPr>
            <p:spPr bwMode="auto">
              <a:xfrm>
                <a:off x="361950" y="400050"/>
                <a:ext cx="352329" cy="283887"/>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1" name="AutoShape 243"/>
              <p:cNvSpPr>
                <a:spLocks noChangeArrowheads="1"/>
              </p:cNvSpPr>
              <p:nvPr/>
            </p:nvSpPr>
            <p:spPr bwMode="auto">
              <a:xfrm>
                <a:off x="104775" y="590550"/>
                <a:ext cx="224288" cy="94780"/>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2" name="AutoShape 244"/>
              <p:cNvSpPr>
                <a:spLocks noChangeArrowheads="1"/>
              </p:cNvSpPr>
              <p:nvPr/>
            </p:nvSpPr>
            <p:spPr bwMode="auto">
              <a:xfrm rot="10800000">
                <a:off x="3143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3" name="AutoShape 245"/>
              <p:cNvSpPr>
                <a:spLocks noChangeArrowheads="1"/>
              </p:cNvSpPr>
              <p:nvPr/>
            </p:nvSpPr>
            <p:spPr bwMode="auto">
              <a:xfrm flipH="1">
                <a:off x="8001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4" name="AutoShape 246"/>
              <p:cNvSpPr>
                <a:spLocks noChangeArrowheads="1"/>
              </p:cNvSpPr>
              <p:nvPr/>
            </p:nvSpPr>
            <p:spPr bwMode="auto">
              <a:xfrm rot="18970913" flipH="1">
                <a:off x="72390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5" name="AutoShape 247"/>
              <p:cNvSpPr>
                <a:spLocks noChangeArrowheads="1"/>
              </p:cNvSpPr>
              <p:nvPr/>
            </p:nvSpPr>
            <p:spPr bwMode="auto">
              <a:xfrm flipH="1">
                <a:off x="6667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6" name="Oval 685"/>
              <p:cNvSpPr>
                <a:spLocks noChangeArrowheads="1"/>
              </p:cNvSpPr>
              <p:nvPr/>
            </p:nvSpPr>
            <p:spPr bwMode="auto">
              <a:xfrm flipH="1">
                <a:off x="8001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7" name="AutoShape 249"/>
              <p:cNvSpPr>
                <a:spLocks noChangeArrowheads="1"/>
              </p:cNvSpPr>
              <p:nvPr/>
            </p:nvSpPr>
            <p:spPr bwMode="auto">
              <a:xfrm rot="16200000" flipH="1">
                <a:off x="809625"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8" name="AutoShape 250"/>
              <p:cNvSpPr>
                <a:spLocks noChangeArrowheads="1"/>
              </p:cNvSpPr>
              <p:nvPr/>
            </p:nvSpPr>
            <p:spPr bwMode="auto">
              <a:xfrm flipH="1">
                <a:off x="75247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9" name="AutoShape 251"/>
              <p:cNvSpPr>
                <a:spLocks noChangeArrowheads="1"/>
              </p:cNvSpPr>
              <p:nvPr/>
            </p:nvSpPr>
            <p:spPr bwMode="auto">
              <a:xfrm flipH="1">
                <a:off x="752475" y="590550"/>
                <a:ext cx="224288" cy="9455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90" name="AutoShape 252"/>
              <p:cNvSpPr>
                <a:spLocks noChangeArrowheads="1"/>
              </p:cNvSpPr>
              <p:nvPr/>
            </p:nvSpPr>
            <p:spPr bwMode="auto">
              <a:xfrm rot="10800000" flipH="1">
                <a:off x="6191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grpSp>
      <p:grpSp>
        <p:nvGrpSpPr>
          <p:cNvPr id="649" name="Group 648"/>
          <p:cNvGrpSpPr/>
          <p:nvPr/>
        </p:nvGrpSpPr>
        <p:grpSpPr>
          <a:xfrm>
            <a:off x="7753956" y="5541431"/>
            <a:ext cx="2059451" cy="1592358"/>
            <a:chOff x="0" y="0"/>
            <a:chExt cx="2653665" cy="1653540"/>
          </a:xfrm>
        </p:grpSpPr>
        <p:sp>
          <p:nvSpPr>
            <p:cNvPr id="650" name="AutoShape 22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51" name="Text Box 255"/>
            <p:cNvSpPr txBox="1">
              <a:spLocks noChangeArrowheads="1"/>
            </p:cNvSpPr>
            <p:nvPr/>
          </p:nvSpPr>
          <p:spPr bwMode="auto">
            <a:xfrm>
              <a:off x="66675" y="1129771"/>
              <a:ext cx="2585086"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District Court issues a Decree (or Interlocutory Decree) on the Proposed Determination.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73-4-15)</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52" name="Text Box 256"/>
            <p:cNvSpPr txBox="1">
              <a:spLocks noChangeArrowheads="1"/>
            </p:cNvSpPr>
            <p:nvPr/>
          </p:nvSpPr>
          <p:spPr bwMode="auto">
            <a:xfrm>
              <a:off x="0" y="28575"/>
              <a:ext cx="265176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DECREE</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653" name="Group 652"/>
            <p:cNvGrpSpPr>
              <a:grpSpLocks/>
            </p:cNvGrpSpPr>
            <p:nvPr/>
          </p:nvGrpSpPr>
          <p:grpSpPr bwMode="auto">
            <a:xfrm>
              <a:off x="762000" y="560669"/>
              <a:ext cx="1240518" cy="577255"/>
              <a:chOff x="6712" y="4237"/>
              <a:chExt cx="2486" cy="1323"/>
            </a:xfrm>
          </p:grpSpPr>
          <p:grpSp>
            <p:nvGrpSpPr>
              <p:cNvPr id="655" name="Group 654"/>
              <p:cNvGrpSpPr>
                <a:grpSpLocks/>
              </p:cNvGrpSpPr>
              <p:nvPr/>
            </p:nvGrpSpPr>
            <p:grpSpPr bwMode="auto">
              <a:xfrm rot="-2946281">
                <a:off x="7655" y="3669"/>
                <a:ext cx="975" cy="2111"/>
                <a:chOff x="3580" y="3509"/>
                <a:chExt cx="2404" cy="5748"/>
              </a:xfrm>
            </p:grpSpPr>
            <p:sp>
              <p:nvSpPr>
                <p:cNvPr id="658"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9" name="Rectangle 658"/>
                <p:cNvSpPr>
                  <a:spLocks noChangeArrowheads="1"/>
                </p:cNvSpPr>
                <p:nvPr/>
              </p:nvSpPr>
              <p:spPr bwMode="auto">
                <a:xfrm rot="5400000">
                  <a:off x="2584" y="6823"/>
                  <a:ext cx="4397" cy="47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0" name="AutoShape 261"/>
                <p:cNvSpPr>
                  <a:spLocks noChangeArrowheads="1"/>
                </p:cNvSpPr>
                <p:nvPr/>
              </p:nvSpPr>
              <p:spPr bwMode="auto">
                <a:xfrm>
                  <a:off x="3861"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1" name="AutoShape 262"/>
                <p:cNvSpPr>
                  <a:spLocks noChangeArrowheads="1"/>
                </p:cNvSpPr>
                <p:nvPr/>
              </p:nvSpPr>
              <p:spPr bwMode="auto">
                <a:xfrm>
                  <a:off x="3580"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2" name="AutoShape 263"/>
                <p:cNvSpPr>
                  <a:spLocks noChangeArrowheads="1"/>
                </p:cNvSpPr>
                <p:nvPr/>
              </p:nvSpPr>
              <p:spPr bwMode="auto">
                <a:xfrm>
                  <a:off x="5520"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3" name="AutoShape 264"/>
                <p:cNvSpPr>
                  <a:spLocks noChangeArrowheads="1"/>
                </p:cNvSpPr>
                <p:nvPr/>
              </p:nvSpPr>
              <p:spPr bwMode="auto">
                <a:xfrm>
                  <a:off x="5801"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6" name="AutoShape 265"/>
              <p:cNvSpPr>
                <a:spLocks noChangeArrowheads="1"/>
              </p:cNvSpPr>
              <p:nvPr/>
            </p:nvSpPr>
            <p:spPr bwMode="auto">
              <a:xfrm rot="10800000">
                <a:off x="6712" y="5326"/>
                <a:ext cx="1359" cy="234"/>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7" name="Rectangle 656"/>
              <p:cNvSpPr>
                <a:spLocks noChangeArrowheads="1"/>
              </p:cNvSpPr>
              <p:nvPr/>
            </p:nvSpPr>
            <p:spPr bwMode="auto">
              <a:xfrm>
                <a:off x="6868" y="5177"/>
                <a:ext cx="1046" cy="10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4" name="Rectangle 653"/>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12</a:t>
              </a:r>
              <a:endParaRPr lang="en-US" sz="1100">
                <a:effectLst/>
                <a:latin typeface="Times New Roman"/>
                <a:ea typeface="Times New Roman"/>
              </a:endParaRPr>
            </a:p>
          </p:txBody>
        </p:sp>
      </p:grpSp>
    </p:spTree>
    <p:extLst>
      <p:ext uri="{BB962C8B-B14F-4D97-AF65-F5344CB8AC3E}">
        <p14:creationId xmlns:p14="http://schemas.microsoft.com/office/powerpoint/2010/main" val="21222274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p:cNvSpPr>
          <p:nvPr/>
        </p:nvSpPr>
        <p:spPr bwMode="auto">
          <a:xfrm>
            <a:off x="1041400" y="4572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The Proposed Determination Process</a:t>
            </a:r>
          </a:p>
        </p:txBody>
      </p:sp>
      <p:sp>
        <p:nvSpPr>
          <p:cNvPr id="22531" name="Rectangle 4"/>
          <p:cNvSpPr>
            <a:spLocks/>
          </p:cNvSpPr>
          <p:nvPr/>
        </p:nvSpPr>
        <p:spPr bwMode="auto">
          <a:xfrm>
            <a:off x="2794000" y="1295400"/>
            <a:ext cx="6019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pPr>
            <a:r>
              <a:rPr lang="en-US" sz="1200" b="1">
                <a:solidFill>
                  <a:schemeClr val="tx1"/>
                </a:solidFill>
                <a:latin typeface="Verdana" pitchFamily="34" charset="0"/>
                <a:sym typeface="Verdana" pitchFamily="34" charset="0"/>
              </a:rPr>
              <a:t>The Proposed Determination</a:t>
            </a:r>
          </a:p>
          <a:p>
            <a:pPr marL="233363" indent="-233363">
              <a:lnSpc>
                <a:spcPct val="120000"/>
              </a:lnSpc>
              <a:buFontTx/>
              <a:buChar char="•"/>
            </a:pPr>
            <a:r>
              <a:rPr lang="en-US" sz="1200">
                <a:solidFill>
                  <a:schemeClr val="tx1"/>
                </a:solidFill>
                <a:latin typeface="Verdana" pitchFamily="34" charset="0"/>
                <a:sym typeface="Verdana" pitchFamily="34" charset="0"/>
              </a:rPr>
              <a:t>Official recommendation of the State Engineer to the District Court</a:t>
            </a:r>
          </a:p>
          <a:p>
            <a:pPr marL="233363" indent="-233363">
              <a:lnSpc>
                <a:spcPct val="120000"/>
              </a:lnSpc>
            </a:pPr>
            <a:endParaRPr lang="en-US" sz="1200">
              <a:solidFill>
                <a:schemeClr val="tx1"/>
              </a:solidFill>
              <a:latin typeface="Verdana" pitchFamily="34" charset="0"/>
              <a:sym typeface="Verdana" pitchFamily="34" charset="0"/>
            </a:endParaRPr>
          </a:p>
          <a:p>
            <a:pPr marL="233363" indent="-233363">
              <a:lnSpc>
                <a:spcPct val="120000"/>
              </a:lnSpc>
            </a:pPr>
            <a:r>
              <a:rPr lang="en-US" sz="1200" b="1">
                <a:solidFill>
                  <a:schemeClr val="tx1"/>
                </a:solidFill>
                <a:latin typeface="Verdana" pitchFamily="34" charset="0"/>
                <a:sym typeface="Verdana" pitchFamily="34" charset="0"/>
              </a:rPr>
              <a:t>The Process</a:t>
            </a:r>
          </a:p>
          <a:p>
            <a:pPr marL="233363" indent="-233363">
              <a:lnSpc>
                <a:spcPct val="120000"/>
              </a:lnSpc>
              <a:buFontTx/>
              <a:buChar char="•"/>
            </a:pPr>
            <a:r>
              <a:rPr lang="en-US" sz="1200" i="1" u="sng">
                <a:solidFill>
                  <a:schemeClr val="tx1"/>
                </a:solidFill>
                <a:latin typeface="Verdana" pitchFamily="34" charset="0"/>
                <a:sym typeface="Verdana" pitchFamily="34" charset="0"/>
              </a:rPr>
              <a:t>Public Meeting:</a:t>
            </a:r>
            <a:r>
              <a:rPr lang="en-US" sz="1200" i="1">
                <a:solidFill>
                  <a:schemeClr val="tx1"/>
                </a:solidFill>
                <a:latin typeface="Verdana" pitchFamily="34" charset="0"/>
                <a:sym typeface="Verdana" pitchFamily="34" charset="0"/>
              </a:rPr>
              <a:t> </a:t>
            </a:r>
            <a:r>
              <a:rPr lang="en-US" sz="1200">
                <a:solidFill>
                  <a:schemeClr val="tx1"/>
                </a:solidFill>
                <a:latin typeface="Verdana" pitchFamily="34" charset="0"/>
                <a:sym typeface="Verdana" pitchFamily="34" charset="0"/>
              </a:rPr>
              <a:t>Hold a public meeting to inform water users.</a:t>
            </a:r>
          </a:p>
          <a:p>
            <a:pPr marL="233363" indent="-233363">
              <a:lnSpc>
                <a:spcPct val="120000"/>
              </a:lnSpc>
              <a:buFontTx/>
              <a:buChar char="•"/>
            </a:pPr>
            <a:endParaRPr lang="en-US" sz="1200" i="1" u="sng">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Research:</a:t>
            </a:r>
            <a:r>
              <a:rPr lang="en-US" sz="1200">
                <a:solidFill>
                  <a:schemeClr val="tx1"/>
                </a:solidFill>
                <a:latin typeface="Verdana" pitchFamily="34" charset="0"/>
                <a:sym typeface="Verdana" pitchFamily="34" charset="0"/>
              </a:rPr>
              <a:t> Identify, research, and field-review water rights within the proposed determination area.</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Hydrographic Survey:</a:t>
            </a:r>
            <a:r>
              <a:rPr lang="en-US" sz="1200">
                <a:solidFill>
                  <a:schemeClr val="tx1"/>
                </a:solidFill>
                <a:latin typeface="Verdana" pitchFamily="34" charset="0"/>
                <a:sym typeface="Verdana" pitchFamily="34" charset="0"/>
              </a:rPr>
              <a:t> Conduct a hydrographic survey to identify existing points of diversion, places and extent of use.</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Claim Preparation:</a:t>
            </a:r>
            <a:r>
              <a:rPr lang="en-US" sz="1200">
                <a:solidFill>
                  <a:schemeClr val="tx1"/>
                </a:solidFill>
                <a:latin typeface="Verdana" pitchFamily="34" charset="0"/>
                <a:sym typeface="Verdana" pitchFamily="34" charset="0"/>
              </a:rPr>
              <a:t> Help water users prepare and submit Water User Claims.</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Publish Proposed Determination:</a:t>
            </a:r>
            <a:r>
              <a:rPr lang="en-US" sz="1200">
                <a:solidFill>
                  <a:schemeClr val="tx1"/>
                </a:solidFill>
                <a:latin typeface="Verdana" pitchFamily="34" charset="0"/>
                <a:sym typeface="Verdana" pitchFamily="34" charset="0"/>
              </a:rPr>
              <a:t> Compile Water User Claims, publish, and distribute Proposed Determination.</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File with Court:</a:t>
            </a:r>
            <a:r>
              <a:rPr lang="en-US" sz="1200">
                <a:solidFill>
                  <a:schemeClr val="tx1"/>
                </a:solidFill>
                <a:latin typeface="Verdana" pitchFamily="34" charset="0"/>
                <a:sym typeface="Verdana" pitchFamily="34" charset="0"/>
              </a:rPr>
              <a:t> The Proposed Determination is filed with the District Court.</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Resolve Objections:</a:t>
            </a:r>
            <a:r>
              <a:rPr lang="en-US" sz="1200">
                <a:solidFill>
                  <a:schemeClr val="tx1"/>
                </a:solidFill>
                <a:latin typeface="Verdana" pitchFamily="34" charset="0"/>
                <a:sym typeface="Verdana" pitchFamily="34" charset="0"/>
              </a:rPr>
              <a:t> Resolve objections filed by water users to the proposed determination if possible.</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Court Decree:</a:t>
            </a:r>
            <a:r>
              <a:rPr lang="en-US" sz="1200">
                <a:solidFill>
                  <a:schemeClr val="tx1"/>
                </a:solidFill>
                <a:latin typeface="Verdana" pitchFamily="34" charset="0"/>
                <a:sym typeface="Verdana" pitchFamily="34" charset="0"/>
              </a:rPr>
              <a:t> The District Court hears any remaining disputes and issues a decree on the water rights within the proposed determination area.</a:t>
            </a:r>
          </a:p>
          <a:p>
            <a:pPr marL="233363" indent="-233363">
              <a:lnSpc>
                <a:spcPct val="120000"/>
              </a:lnSpc>
              <a:buFontTx/>
              <a:buChar char="•"/>
            </a:pPr>
            <a:endParaRPr lang="en-US" sz="1200">
              <a:solidFill>
                <a:schemeClr val="tx1"/>
              </a:solidFill>
              <a:latin typeface="Verdana" pitchFamily="34" charset="0"/>
              <a:sym typeface="Verdana" pitchFamily="34" charset="0"/>
            </a:endParaRPr>
          </a:p>
        </p:txBody>
      </p:sp>
      <p:pic>
        <p:nvPicPr>
          <p:cNvPr id="22532" name="Picture 8" descr="Seasonal Stream 0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19200"/>
            <a:ext cx="2133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1679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1041400" y="3810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Research and Field Review</a:t>
            </a:r>
          </a:p>
        </p:txBody>
      </p:sp>
      <p:pic>
        <p:nvPicPr>
          <p:cNvPr id="47109" name="Picture 5"/>
          <p:cNvPicPr>
            <a:picLocks noChangeAspect="1"/>
          </p:cNvPicPr>
          <p:nvPr/>
        </p:nvPicPr>
        <p:blipFill>
          <a:blip r:embed="rId3"/>
          <a:srcRect/>
          <a:stretch>
            <a:fillRect/>
          </a:stretch>
        </p:blipFill>
        <p:spPr bwMode="auto">
          <a:xfrm>
            <a:off x="508000" y="1371600"/>
            <a:ext cx="4127500" cy="4572000"/>
          </a:xfrm>
          <a:prstGeom prst="rect">
            <a:avLst/>
          </a:prstGeom>
          <a:ln w="127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7106" name="Picture 2" descr="G:\2009 WRT Photo Contest\Employees At Work\Field Office               EMcMurtrey.jpg"/>
          <p:cNvPicPr>
            <a:picLocks noChangeAspect="1" noChangeArrowheads="1"/>
          </p:cNvPicPr>
          <p:nvPr/>
        </p:nvPicPr>
        <p:blipFill>
          <a:blip r:embed="rId4"/>
          <a:srcRect/>
          <a:stretch>
            <a:fillRect/>
          </a:stretch>
        </p:blipFill>
        <p:spPr bwMode="auto">
          <a:xfrm>
            <a:off x="3632200" y="1973263"/>
            <a:ext cx="3552825" cy="4738687"/>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3557" name="TextBox 5"/>
          <p:cNvSpPr txBox="1">
            <a:spLocks noChangeArrowheads="1"/>
          </p:cNvSpPr>
          <p:nvPr/>
        </p:nvSpPr>
        <p:spPr bwMode="auto">
          <a:xfrm>
            <a:off x="7185025" y="1447800"/>
            <a:ext cx="2619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600">
                <a:latin typeface="Verdana" pitchFamily="34" charset="0"/>
              </a:rPr>
              <a:t>Research old court decrees and other documents.</a:t>
            </a:r>
          </a:p>
          <a:p>
            <a:pPr eaLnBrk="1" hangingPunct="1">
              <a:buFont typeface="Arial" pitchFamily="34" charset="0"/>
              <a:buChar char="•"/>
            </a:pPr>
            <a:endParaRPr lang="en-US" sz="1600">
              <a:latin typeface="Verdana" pitchFamily="34" charset="0"/>
            </a:endParaRPr>
          </a:p>
          <a:p>
            <a:pPr eaLnBrk="1" hangingPunct="1">
              <a:buFont typeface="Arial" pitchFamily="34" charset="0"/>
              <a:buChar char="•"/>
            </a:pPr>
            <a:r>
              <a:rPr lang="en-US" sz="1600">
                <a:latin typeface="Verdana" pitchFamily="34" charset="0"/>
              </a:rPr>
              <a:t>Field review claims within the area to determine extent of claim.</a:t>
            </a:r>
          </a:p>
          <a:p>
            <a:pPr eaLnBrk="1" hangingPunct="1">
              <a:buFont typeface="Arial" pitchFamily="34" charset="0"/>
              <a:buChar char="•"/>
            </a:pPr>
            <a:endParaRPr lang="en-US" sz="1600">
              <a:latin typeface="Verdana" pitchFamily="34" charset="0"/>
            </a:endParaRPr>
          </a:p>
          <a:p>
            <a:pPr eaLnBrk="1" hangingPunct="1">
              <a:buFont typeface="Arial" pitchFamily="34" charset="0"/>
              <a:buChar char="•"/>
            </a:pPr>
            <a:r>
              <a:rPr lang="en-US" sz="1600">
                <a:latin typeface="Verdana" pitchFamily="34" charset="0"/>
              </a:rPr>
              <a:t>Meet with water users to discuss claim and observe beneficial use.</a:t>
            </a:r>
          </a:p>
          <a:p>
            <a:pPr eaLnBrk="1" hangingPunct="1">
              <a:buFont typeface="Arial" pitchFamily="34" charset="0"/>
              <a:buChar char="•"/>
            </a:pPr>
            <a:endParaRPr lang="en-US" sz="1600">
              <a:latin typeface="Verdana" pitchFamily="34" charset="0"/>
            </a:endParaRPr>
          </a:p>
        </p:txBody>
      </p:sp>
    </p:spTree>
    <p:extLst>
      <p:ext uri="{BB962C8B-B14F-4D97-AF65-F5344CB8AC3E}">
        <p14:creationId xmlns:p14="http://schemas.microsoft.com/office/powerpoint/2010/main" val="30600682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Hydrographic Survey Maps</a:t>
            </a:r>
          </a:p>
        </p:txBody>
      </p:sp>
      <p:pic>
        <p:nvPicPr>
          <p:cNvPr id="46082" name="Picture 2"/>
          <p:cNvPicPr>
            <a:picLocks noChangeAspect="1"/>
          </p:cNvPicPr>
          <p:nvPr/>
        </p:nvPicPr>
        <p:blipFill rotWithShape="1">
          <a:blip r:embed="rId3"/>
          <a:srcRect l="25059" t="14859" r="11831" b="12556"/>
          <a:stretch/>
        </p:blipFill>
        <p:spPr bwMode="auto">
          <a:xfrm>
            <a:off x="844550" y="1168400"/>
            <a:ext cx="5992813" cy="6013450"/>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5" name="Freeform 4"/>
          <p:cNvSpPr>
            <a:spLocks/>
          </p:cNvSpPr>
          <p:nvPr/>
        </p:nvSpPr>
        <p:spPr bwMode="auto">
          <a:xfrm>
            <a:off x="812800" y="1143000"/>
            <a:ext cx="6035675" cy="6035675"/>
          </a:xfrm>
          <a:custGeom>
            <a:avLst/>
            <a:gdLst>
              <a:gd name="T0" fmla="*/ 1658394 w 6035040"/>
              <a:gd name="T1" fmla="*/ 0 h 6035040"/>
              <a:gd name="T2" fmla="*/ 1635522 w 6035040"/>
              <a:gd name="T3" fmla="*/ 240180 h 6035040"/>
              <a:gd name="T4" fmla="*/ 1864266 w 6035040"/>
              <a:gd name="T5" fmla="*/ 617610 h 6035040"/>
              <a:gd name="T6" fmla="*/ 1932888 w 6035040"/>
              <a:gd name="T7" fmla="*/ 1017912 h 6035040"/>
              <a:gd name="T8" fmla="*/ 1978638 w 6035040"/>
              <a:gd name="T9" fmla="*/ 1475400 h 6035040"/>
              <a:gd name="T10" fmla="*/ 1681272 w 6035040"/>
              <a:gd name="T11" fmla="*/ 1944327 h 6035040"/>
              <a:gd name="T12" fmla="*/ 1452528 w 6035040"/>
              <a:gd name="T13" fmla="*/ 2264568 h 6035040"/>
              <a:gd name="T14" fmla="*/ 1132284 w 6035040"/>
              <a:gd name="T15" fmla="*/ 2241696 h 6035040"/>
              <a:gd name="T16" fmla="*/ 983598 w 6035040"/>
              <a:gd name="T17" fmla="*/ 2413254 h 6035040"/>
              <a:gd name="T18" fmla="*/ 949290 w 6035040"/>
              <a:gd name="T19" fmla="*/ 2699184 h 6035040"/>
              <a:gd name="T20" fmla="*/ 1097972 w 6035040"/>
              <a:gd name="T21" fmla="*/ 2916492 h 6035040"/>
              <a:gd name="T22" fmla="*/ 1315278 w 6035040"/>
              <a:gd name="T23" fmla="*/ 3065172 h 6035040"/>
              <a:gd name="T24" fmla="*/ 1910016 w 6035040"/>
              <a:gd name="T25" fmla="*/ 3053736 h 6035040"/>
              <a:gd name="T26" fmla="*/ 2104446 w 6035040"/>
              <a:gd name="T27" fmla="*/ 2584812 h 6035040"/>
              <a:gd name="T28" fmla="*/ 2550498 w 6035040"/>
              <a:gd name="T29" fmla="*/ 2310318 h 6035040"/>
              <a:gd name="T30" fmla="*/ 3007986 w 6035040"/>
              <a:gd name="T31" fmla="*/ 2150196 h 6035040"/>
              <a:gd name="T32" fmla="*/ 3694222 w 6035040"/>
              <a:gd name="T33" fmla="*/ 2058701 h 6035040"/>
              <a:gd name="T34" fmla="*/ 4712135 w 6035040"/>
              <a:gd name="T35" fmla="*/ 1727022 h 6035040"/>
              <a:gd name="T36" fmla="*/ 4895130 w 6035040"/>
              <a:gd name="T37" fmla="*/ 1326720 h 6035040"/>
              <a:gd name="T38" fmla="*/ 5158186 w 6035040"/>
              <a:gd name="T39" fmla="*/ 972162 h 6035040"/>
              <a:gd name="T40" fmla="*/ 5261119 w 6035040"/>
              <a:gd name="T41" fmla="*/ 663360 h 6035040"/>
              <a:gd name="T42" fmla="*/ 5135310 w 6035040"/>
              <a:gd name="T43" fmla="*/ 446052 h 6035040"/>
              <a:gd name="T44" fmla="*/ 4723572 w 6035040"/>
              <a:gd name="T45" fmla="*/ 480366 h 6035040"/>
              <a:gd name="T46" fmla="*/ 4460514 w 6035040"/>
              <a:gd name="T47" fmla="*/ 331680 h 6035040"/>
              <a:gd name="T48" fmla="*/ 4494828 w 6035040"/>
              <a:gd name="T49" fmla="*/ 102936 h 6035040"/>
              <a:gd name="T50" fmla="*/ 4632072 w 6035040"/>
              <a:gd name="T51" fmla="*/ 0 h 6035040"/>
              <a:gd name="T52" fmla="*/ 6027414 w 6035040"/>
              <a:gd name="T53" fmla="*/ 0 h 6035040"/>
              <a:gd name="T54" fmla="*/ 6038850 w 6035040"/>
              <a:gd name="T55" fmla="*/ 5878728 h 6035040"/>
              <a:gd name="T56" fmla="*/ 5707170 w 6035040"/>
              <a:gd name="T57" fmla="*/ 5901606 h 6035040"/>
              <a:gd name="T58" fmla="*/ 5249682 w 6035040"/>
              <a:gd name="T59" fmla="*/ 5867292 h 6035040"/>
              <a:gd name="T60" fmla="*/ 4952316 w 6035040"/>
              <a:gd name="T61" fmla="*/ 5638548 h 6035040"/>
              <a:gd name="T62" fmla="*/ 4208898 w 6035040"/>
              <a:gd name="T63" fmla="*/ 5638548 h 6035040"/>
              <a:gd name="T64" fmla="*/ 3968713 w 6035040"/>
              <a:gd name="T65" fmla="*/ 5832981 h 6035040"/>
              <a:gd name="T66" fmla="*/ 3865781 w 6035040"/>
              <a:gd name="T67" fmla="*/ 6038850 h 6035040"/>
              <a:gd name="T68" fmla="*/ 0 w 6035040"/>
              <a:gd name="T69" fmla="*/ 6038850 h 6035040"/>
              <a:gd name="T70" fmla="*/ 11436 w 6035040"/>
              <a:gd name="T71" fmla="*/ 11436 h 6035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35040" h="6035040">
                <a:moveTo>
                  <a:pt x="1657350" y="0"/>
                </a:moveTo>
                <a:lnTo>
                  <a:pt x="1634490" y="240030"/>
                </a:lnTo>
                <a:lnTo>
                  <a:pt x="1863090" y="617220"/>
                </a:lnTo>
                <a:lnTo>
                  <a:pt x="1931670" y="1017270"/>
                </a:lnTo>
                <a:lnTo>
                  <a:pt x="1977390" y="1474470"/>
                </a:lnTo>
                <a:lnTo>
                  <a:pt x="1680210" y="1943100"/>
                </a:lnTo>
                <a:lnTo>
                  <a:pt x="1451610" y="2263140"/>
                </a:lnTo>
                <a:lnTo>
                  <a:pt x="1131570" y="2240280"/>
                </a:lnTo>
                <a:lnTo>
                  <a:pt x="982980" y="2411730"/>
                </a:lnTo>
                <a:lnTo>
                  <a:pt x="948690" y="2697480"/>
                </a:lnTo>
                <a:lnTo>
                  <a:pt x="1097280" y="2914650"/>
                </a:lnTo>
                <a:lnTo>
                  <a:pt x="1314450" y="3063240"/>
                </a:lnTo>
                <a:lnTo>
                  <a:pt x="1908810" y="3051810"/>
                </a:lnTo>
                <a:lnTo>
                  <a:pt x="2103120" y="2583180"/>
                </a:lnTo>
                <a:lnTo>
                  <a:pt x="2548890" y="2308860"/>
                </a:lnTo>
                <a:lnTo>
                  <a:pt x="3006090" y="2148840"/>
                </a:lnTo>
                <a:lnTo>
                  <a:pt x="3691890" y="2057400"/>
                </a:lnTo>
                <a:lnTo>
                  <a:pt x="4709160" y="1725930"/>
                </a:lnTo>
                <a:lnTo>
                  <a:pt x="4892040" y="1325880"/>
                </a:lnTo>
                <a:lnTo>
                  <a:pt x="5154930" y="971550"/>
                </a:lnTo>
                <a:lnTo>
                  <a:pt x="5257800" y="662940"/>
                </a:lnTo>
                <a:lnTo>
                  <a:pt x="5132070" y="445770"/>
                </a:lnTo>
                <a:lnTo>
                  <a:pt x="4720590" y="480060"/>
                </a:lnTo>
                <a:lnTo>
                  <a:pt x="4457700" y="331470"/>
                </a:lnTo>
                <a:lnTo>
                  <a:pt x="4491990" y="102870"/>
                </a:lnTo>
                <a:lnTo>
                  <a:pt x="4629150" y="0"/>
                </a:lnTo>
                <a:lnTo>
                  <a:pt x="6023610" y="0"/>
                </a:lnTo>
                <a:lnTo>
                  <a:pt x="6035040" y="5875020"/>
                </a:lnTo>
                <a:lnTo>
                  <a:pt x="5703570" y="5897880"/>
                </a:lnTo>
                <a:lnTo>
                  <a:pt x="5246370" y="5863590"/>
                </a:lnTo>
                <a:lnTo>
                  <a:pt x="4949190" y="5634990"/>
                </a:lnTo>
                <a:lnTo>
                  <a:pt x="4206240" y="5634990"/>
                </a:lnTo>
                <a:lnTo>
                  <a:pt x="3966210" y="5829300"/>
                </a:lnTo>
                <a:lnTo>
                  <a:pt x="3863340" y="6035040"/>
                </a:lnTo>
                <a:lnTo>
                  <a:pt x="0" y="6035040"/>
                </a:lnTo>
                <a:lnTo>
                  <a:pt x="11430" y="11430"/>
                </a:lnTo>
              </a:path>
            </a:pathLst>
          </a:custGeom>
          <a:solidFill>
            <a:srgbClr val="0066CC"/>
          </a:solidFill>
          <a:ln w="25400" cap="flat" cmpd="sng" algn="ctr">
            <a:solidFill>
              <a:srgbClr val="000000"/>
            </a:solidFill>
            <a:prstDash val="solid"/>
            <a:round/>
            <a:headEnd type="none" w="med" len="med"/>
            <a:tailEnd type="none" w="med" len="med"/>
          </a:ln>
        </p:spPr>
        <p:txBody>
          <a:bodyPr/>
          <a:lstStyle/>
          <a:p>
            <a:endParaRPr lang="en-US"/>
          </a:p>
        </p:txBody>
      </p:sp>
      <p:sp>
        <p:nvSpPr>
          <p:cNvPr id="7" name="TextBox 6"/>
          <p:cNvSpPr txBox="1"/>
          <p:nvPr/>
        </p:nvSpPr>
        <p:spPr>
          <a:xfrm>
            <a:off x="6908800" y="1447800"/>
            <a:ext cx="2895600" cy="2892425"/>
          </a:xfrm>
          <a:prstGeom prst="rect">
            <a:avLst/>
          </a:prstGeom>
          <a:noFill/>
        </p:spPr>
        <p:txBody>
          <a:bodyPr>
            <a:spAutoFit/>
          </a:bodyPr>
          <a:lstStyle/>
          <a:p>
            <a:pPr marL="285750" indent="-285750">
              <a:buFont typeface="Arial" pitchFamily="34" charset="0"/>
              <a:buChar char="•"/>
              <a:defRPr/>
            </a:pPr>
            <a:r>
              <a:rPr lang="en-US" sz="1400" dirty="0">
                <a:latin typeface="Verdana" pitchFamily="34" charset="0"/>
                <a:ea typeface="ヒラギノ角ゴ Pro W3" charset="-128"/>
                <a:cs typeface="+mn-cs"/>
                <a:sym typeface="Gill Sans" charset="0"/>
              </a:rPr>
              <a:t>Snap-shot in time</a:t>
            </a:r>
          </a:p>
          <a:p>
            <a:pPr marL="285750" indent="-285750">
              <a:buFont typeface="Arial" pitchFamily="34" charset="0"/>
              <a:buChar char="•"/>
              <a:defRPr/>
            </a:pPr>
            <a:endParaRPr lang="en-US" sz="1400" dirty="0">
              <a:latin typeface="Verdana" pitchFamily="34" charset="0"/>
              <a:ea typeface="ヒラギノ角ゴ Pro W3" charset="-128"/>
              <a:cs typeface="+mn-cs"/>
              <a:sym typeface="Gill Sans" charset="0"/>
            </a:endParaRPr>
          </a:p>
          <a:p>
            <a:pPr marL="285750" indent="-285750">
              <a:buFont typeface="Arial" pitchFamily="34" charset="0"/>
              <a:buChar char="•"/>
              <a:defRPr/>
            </a:pPr>
            <a:r>
              <a:rPr lang="en-US" sz="1400" dirty="0">
                <a:latin typeface="Verdana" pitchFamily="34" charset="0"/>
                <a:ea typeface="ヒラギノ角ゴ Pro W3" charset="-128"/>
                <a:cs typeface="+mn-cs"/>
                <a:sym typeface="Gill Sans" charset="0"/>
              </a:rPr>
              <a:t>Hard copy originals on file at Salt Lake City Office and Regional Office. </a:t>
            </a:r>
          </a:p>
          <a:p>
            <a:pPr marL="285750" indent="-285750">
              <a:buFont typeface="Arial" pitchFamily="34" charset="0"/>
              <a:buChar char="•"/>
              <a:defRPr/>
            </a:pPr>
            <a:endParaRPr lang="en-US" sz="1400" dirty="0">
              <a:latin typeface="Verdana" pitchFamily="34" charset="0"/>
              <a:ea typeface="ヒラギノ角ゴ Pro W3" charset="-128"/>
              <a:cs typeface="+mn-cs"/>
              <a:sym typeface="Gill Sans" charset="0"/>
            </a:endParaRPr>
          </a:p>
          <a:p>
            <a:pPr marL="285750" indent="-285750">
              <a:buFont typeface="Arial" pitchFamily="34" charset="0"/>
              <a:buChar char="•"/>
              <a:defRPr/>
            </a:pPr>
            <a:r>
              <a:rPr lang="en-US" sz="1400" dirty="0">
                <a:latin typeface="Verdana" pitchFamily="34" charset="0"/>
                <a:ea typeface="ヒラギノ角ゴ Pro W3" charset="-128"/>
                <a:cs typeface="+mn-cs"/>
                <a:sym typeface="Gill Sans" charset="0"/>
              </a:rPr>
              <a:t>Can be viewed online at the Division of Water Rights webpage:</a:t>
            </a:r>
          </a:p>
          <a:p>
            <a:pPr marL="285750" indent="-285750">
              <a:buFont typeface="Arial" pitchFamily="34" charset="0"/>
              <a:buChar char="•"/>
              <a:defRPr/>
            </a:pPr>
            <a:endParaRPr lang="en-US" sz="1400" dirty="0">
              <a:latin typeface="Verdana" pitchFamily="34" charset="0"/>
              <a:ea typeface="ヒラギノ角ゴ Pro W3" charset="-128"/>
              <a:cs typeface="+mn-cs"/>
              <a:sym typeface="Gill Sans" charset="0"/>
            </a:endParaRPr>
          </a:p>
          <a:p>
            <a:pPr>
              <a:defRPr/>
            </a:pPr>
            <a:r>
              <a:rPr lang="en-US" sz="1400" dirty="0">
                <a:latin typeface="Verdana" pitchFamily="34" charset="0"/>
                <a:ea typeface="ヒラギノ角ゴ Pro W3" charset="-128"/>
                <a:cs typeface="+mn-cs"/>
                <a:sym typeface="Gill Sans" charset="0"/>
                <a:hlinkClick r:id="rId4"/>
              </a:rPr>
              <a:t>http://www.waterrights.utah.gov/adjdinfo/hydromap.asp</a:t>
            </a:r>
            <a:endParaRPr lang="en-US" sz="1400" dirty="0">
              <a:latin typeface="Verdana" pitchFamily="34" charset="0"/>
              <a:ea typeface="ヒラギノ角ゴ Pro W3" charset="-128"/>
              <a:cs typeface="+mn-cs"/>
              <a:sym typeface="Gill Sans" charset="0"/>
            </a:endParaRPr>
          </a:p>
          <a:p>
            <a:pPr>
              <a:defRPr/>
            </a:pPr>
            <a:endParaRPr lang="en-US" sz="1400" dirty="0">
              <a:latin typeface="Verdana" pitchFamily="34" charset="0"/>
              <a:ea typeface="ヒラギノ角ゴ Pro W3" charset="-128"/>
              <a:cs typeface="+mn-cs"/>
              <a:sym typeface="Gill Sans" charset="0"/>
            </a:endParaRPr>
          </a:p>
        </p:txBody>
      </p:sp>
    </p:spTree>
    <p:extLst>
      <p:ext uri="{BB962C8B-B14F-4D97-AF65-F5344CB8AC3E}">
        <p14:creationId xmlns:p14="http://schemas.microsoft.com/office/powerpoint/2010/main" val="1107338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Hydrographic Survey Maps</a:t>
            </a:r>
          </a:p>
        </p:txBody>
      </p:sp>
      <p:pic>
        <p:nvPicPr>
          <p:cNvPr id="2" name="Picture 1"/>
          <p:cNvPicPr>
            <a:picLocks noChangeAspect="1"/>
          </p:cNvPicPr>
          <p:nvPr/>
        </p:nvPicPr>
        <p:blipFill rotWithShape="1">
          <a:blip r:embed="rId3"/>
          <a:srcRect/>
          <a:stretch/>
        </p:blipFill>
        <p:spPr>
          <a:xfrm>
            <a:off x="965200" y="1168400"/>
            <a:ext cx="7523163" cy="600392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093901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Water User’s Claims</a:t>
            </a:r>
          </a:p>
        </p:txBody>
      </p:sp>
      <p:pic>
        <p:nvPicPr>
          <p:cNvPr id="48130" name="Picture 2"/>
          <p:cNvPicPr>
            <a:picLocks noChangeAspect="1"/>
          </p:cNvPicPr>
          <p:nvPr/>
        </p:nvPicPr>
        <p:blipFill>
          <a:blip r:embed="rId3"/>
          <a:srcRect/>
          <a:stretch>
            <a:fillRect/>
          </a:stretch>
        </p:blipFill>
        <p:spPr bwMode="auto">
          <a:xfrm>
            <a:off x="736600" y="1168400"/>
            <a:ext cx="3109913" cy="4805363"/>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8131" name="Picture 3"/>
          <p:cNvPicPr>
            <a:picLocks noChangeAspect="1"/>
          </p:cNvPicPr>
          <p:nvPr/>
        </p:nvPicPr>
        <p:blipFill>
          <a:blip r:embed="rId4"/>
          <a:srcRect/>
          <a:stretch>
            <a:fillRect/>
          </a:stretch>
        </p:blipFill>
        <p:spPr bwMode="auto">
          <a:xfrm>
            <a:off x="2946400" y="1600200"/>
            <a:ext cx="3886200" cy="5035550"/>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6629" name="TextBox 6"/>
          <p:cNvSpPr txBox="1">
            <a:spLocks noChangeArrowheads="1"/>
          </p:cNvSpPr>
          <p:nvPr/>
        </p:nvSpPr>
        <p:spPr bwMode="auto">
          <a:xfrm>
            <a:off x="6832600" y="1447800"/>
            <a:ext cx="2895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a:latin typeface="Verdana" pitchFamily="34" charset="0"/>
              </a:rPr>
              <a:t>Completed and filed by the water user at the Court (per statute).</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Adjudication staff typically help in completing the claim.</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State Engineer files the claim with the Court on behalf of the water user as a courtesy.</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Claims typically only taken on perfected (certificated) or decreed rights and diligence claims.</a:t>
            </a:r>
          </a:p>
          <a:p>
            <a:pPr eaLnBrk="1" hangingPunct="1">
              <a:buFont typeface="Arial" pitchFamily="34" charset="0"/>
              <a:buChar char="•"/>
            </a:pPr>
            <a:endParaRPr lang="en-US" sz="1400">
              <a:latin typeface="Verdana" pitchFamily="34" charset="0"/>
            </a:endParaRPr>
          </a:p>
        </p:txBody>
      </p:sp>
    </p:spTree>
    <p:extLst>
      <p:ext uri="{BB962C8B-B14F-4D97-AF65-F5344CB8AC3E}">
        <p14:creationId xmlns:p14="http://schemas.microsoft.com/office/powerpoint/2010/main" val="18059005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Proposed Determination</a:t>
            </a:r>
          </a:p>
        </p:txBody>
      </p:sp>
      <p:pic>
        <p:nvPicPr>
          <p:cNvPr id="49156" name="Picture 4"/>
          <p:cNvPicPr>
            <a:picLocks noChangeAspect="1"/>
          </p:cNvPicPr>
          <p:nvPr/>
        </p:nvPicPr>
        <p:blipFill>
          <a:blip r:embed="rId3"/>
          <a:srcRect/>
          <a:stretch>
            <a:fillRect/>
          </a:stretch>
        </p:blipFill>
        <p:spPr bwMode="auto">
          <a:xfrm>
            <a:off x="1041400" y="1168400"/>
            <a:ext cx="5264150" cy="4022725"/>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9155" name="Picture 3"/>
          <p:cNvPicPr>
            <a:picLocks noChangeAspect="1"/>
          </p:cNvPicPr>
          <p:nvPr/>
        </p:nvPicPr>
        <p:blipFill>
          <a:blip r:embed="rId4"/>
          <a:srcRect/>
          <a:stretch>
            <a:fillRect/>
          </a:stretch>
        </p:blipFill>
        <p:spPr bwMode="auto">
          <a:xfrm>
            <a:off x="4251325" y="1754188"/>
            <a:ext cx="5118100" cy="3886200"/>
          </a:xfrm>
          <a:prstGeom prst="rect">
            <a:avLst/>
          </a:prstGeom>
          <a:noFill/>
          <a:ln w="25400">
            <a:solidFill>
              <a:srgbClr val="000000"/>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7653" name="TextBox 5"/>
          <p:cNvSpPr txBox="1">
            <a:spLocks noChangeArrowheads="1"/>
          </p:cNvSpPr>
          <p:nvPr/>
        </p:nvSpPr>
        <p:spPr bwMode="auto">
          <a:xfrm>
            <a:off x="455613" y="5745163"/>
            <a:ext cx="64531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a:latin typeface="Verdana" pitchFamily="34" charset="0"/>
              </a:rPr>
              <a:t>Represents State Engineer’s </a:t>
            </a:r>
            <a:r>
              <a:rPr lang="en-US" sz="1400" b="1" i="1">
                <a:latin typeface="Verdana" pitchFamily="34" charset="0"/>
              </a:rPr>
              <a:t>official</a:t>
            </a:r>
            <a:r>
              <a:rPr lang="en-US" sz="1400">
                <a:latin typeface="Verdana" pitchFamily="34" charset="0"/>
              </a:rPr>
              <a:t> determination of rights.</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Filed with the </a:t>
            </a:r>
            <a:r>
              <a:rPr lang="en-US" sz="1400" b="1" i="1">
                <a:latin typeface="Verdana" pitchFamily="34" charset="0"/>
              </a:rPr>
              <a:t>District Court</a:t>
            </a:r>
            <a:r>
              <a:rPr lang="en-US" sz="1400">
                <a:latin typeface="Verdana" pitchFamily="34" charset="0"/>
              </a:rPr>
              <a:t>.</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Delivered to water users </a:t>
            </a:r>
            <a:r>
              <a:rPr lang="en-US" sz="1400">
                <a:latin typeface="Verdana" pitchFamily="34" charset="0"/>
              </a:rPr>
              <a:t>within the adjudication boundary.</a:t>
            </a:r>
          </a:p>
          <a:p>
            <a:pPr eaLnBrk="1" hangingPunct="1">
              <a:buFont typeface="Arial" pitchFamily="34" charset="0"/>
              <a:buChar char="•"/>
            </a:pPr>
            <a:endParaRPr lang="en-US" sz="1400">
              <a:latin typeface="Verdana" pitchFamily="34" charset="0"/>
            </a:endParaRPr>
          </a:p>
        </p:txBody>
      </p:sp>
    </p:spTree>
    <p:extLst>
      <p:ext uri="{BB962C8B-B14F-4D97-AF65-F5344CB8AC3E}">
        <p14:creationId xmlns:p14="http://schemas.microsoft.com/office/powerpoint/2010/main" val="42027648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Objections</a:t>
            </a:r>
          </a:p>
        </p:txBody>
      </p:sp>
      <p:pic>
        <p:nvPicPr>
          <p:cNvPr id="6" name="Picture 2"/>
          <p:cNvPicPr>
            <a:picLocks noChangeAspect="1"/>
          </p:cNvPicPr>
          <p:nvPr/>
        </p:nvPicPr>
        <p:blipFill>
          <a:blip r:embed="rId3"/>
          <a:srcRect/>
          <a:stretch>
            <a:fillRect/>
          </a:stretch>
        </p:blipFill>
        <p:spPr bwMode="auto">
          <a:xfrm>
            <a:off x="790575" y="1600200"/>
            <a:ext cx="4259263" cy="252253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 name="Rectangular Callout 1"/>
          <p:cNvSpPr/>
          <p:nvPr/>
        </p:nvSpPr>
        <p:spPr bwMode="auto">
          <a:xfrm>
            <a:off x="2184400" y="1295400"/>
            <a:ext cx="1447800" cy="304800"/>
          </a:xfrm>
          <a:prstGeom prst="wedgeRectCallout">
            <a:avLst>
              <a:gd name="adj1" fmla="val -46886"/>
              <a:gd name="adj2" fmla="val 1375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I  OBJECT!</a:t>
            </a:r>
          </a:p>
        </p:txBody>
      </p:sp>
      <p:sp>
        <p:nvSpPr>
          <p:cNvPr id="8" name="Rectangular Callout 7"/>
          <p:cNvSpPr/>
          <p:nvPr/>
        </p:nvSpPr>
        <p:spPr bwMode="auto">
          <a:xfrm>
            <a:off x="4175125" y="25146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ME  TOO!</a:t>
            </a:r>
          </a:p>
        </p:txBody>
      </p:sp>
      <p:sp>
        <p:nvSpPr>
          <p:cNvPr id="9" name="Rectangular Callout 8"/>
          <p:cNvSpPr/>
          <p:nvPr/>
        </p:nvSpPr>
        <p:spPr bwMode="auto">
          <a:xfrm>
            <a:off x="2727325" y="35052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SQUIRREL!</a:t>
            </a:r>
          </a:p>
        </p:txBody>
      </p:sp>
      <p:grpSp>
        <p:nvGrpSpPr>
          <p:cNvPr id="28679" name="Group 26"/>
          <p:cNvGrpSpPr>
            <a:grpSpLocks/>
          </p:cNvGrpSpPr>
          <p:nvPr/>
        </p:nvGrpSpPr>
        <p:grpSpPr bwMode="auto">
          <a:xfrm>
            <a:off x="5622925" y="4652963"/>
            <a:ext cx="1976438" cy="1816100"/>
            <a:chOff x="3789362" y="4465320"/>
            <a:chExt cx="2581275" cy="2133600"/>
          </a:xfrm>
        </p:grpSpPr>
        <p:pic>
          <p:nvPicPr>
            <p:cNvPr id="50180" name="Picture 4" descr="http://www.millardcounty.org/Scales_of_Justice.jpg"/>
            <p:cNvPicPr>
              <a:picLocks noChangeAspect="1" noChangeArrowheads="1"/>
            </p:cNvPicPr>
            <p:nvPr/>
          </p:nvPicPr>
          <p:blipFill>
            <a:blip r:embed="rId4"/>
            <a:srcRect/>
            <a:stretch>
              <a:fillRect/>
            </a:stretch>
          </p:blipFill>
          <p:spPr bwMode="auto">
            <a:xfrm>
              <a:off x="3789362" y="4465320"/>
              <a:ext cx="2581275" cy="213360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5070669" y="5609224"/>
              <a:ext cx="1284416" cy="462498"/>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sym typeface="Gill Sans" charset="0"/>
                </a:rPr>
                <a:t>Questions of Fact &amp; Law </a:t>
              </a:r>
            </a:p>
          </p:txBody>
        </p:sp>
      </p:grpSp>
      <p:sp>
        <p:nvSpPr>
          <p:cNvPr id="28680" name="TextBox 3"/>
          <p:cNvSpPr txBox="1">
            <a:spLocks noChangeArrowheads="1"/>
          </p:cNvSpPr>
          <p:nvPr/>
        </p:nvSpPr>
        <p:spPr bwMode="auto">
          <a:xfrm>
            <a:off x="5765800" y="1447800"/>
            <a:ext cx="3810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a:latin typeface="Verdana" pitchFamily="34" charset="0"/>
              </a:rPr>
              <a:t>Objections must be filed with the court within 90-days.</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Must be verified on oath.</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Filed with the clerk of the respective District Court.</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Court may be petitioned to allow a late objection.</a:t>
            </a:r>
          </a:p>
          <a:p>
            <a:pPr eaLnBrk="1" hangingPunct="1">
              <a:buFont typeface="Arial" pitchFamily="34" charset="0"/>
              <a:buChar char="•"/>
            </a:pPr>
            <a:endParaRPr lang="en-US" sz="1400">
              <a:latin typeface="Verdana" pitchFamily="34" charset="0"/>
            </a:endParaRPr>
          </a:p>
        </p:txBody>
      </p:sp>
      <p:sp>
        <p:nvSpPr>
          <p:cNvPr id="5" name="Rectangle 4"/>
          <p:cNvSpPr/>
          <p:nvPr/>
        </p:nvSpPr>
        <p:spPr bwMode="auto">
          <a:xfrm>
            <a:off x="431800" y="5241925"/>
            <a:ext cx="1066800"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Objection Filed</a:t>
            </a:r>
          </a:p>
        </p:txBody>
      </p:sp>
      <p:sp>
        <p:nvSpPr>
          <p:cNvPr id="14" name="Rectangle 13"/>
          <p:cNvSpPr/>
          <p:nvPr/>
        </p:nvSpPr>
        <p:spPr bwMode="auto">
          <a:xfrm>
            <a:off x="1866900" y="4591050"/>
            <a:ext cx="1231900"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Voluntary Withdrawal</a:t>
            </a:r>
          </a:p>
        </p:txBody>
      </p:sp>
      <p:sp>
        <p:nvSpPr>
          <p:cNvPr id="15" name="Rectangle 14"/>
          <p:cNvSpPr/>
          <p:nvPr/>
        </p:nvSpPr>
        <p:spPr bwMode="auto">
          <a:xfrm>
            <a:off x="1879600" y="5241925"/>
            <a:ext cx="122237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Settlement</a:t>
            </a:r>
          </a:p>
        </p:txBody>
      </p:sp>
      <p:sp>
        <p:nvSpPr>
          <p:cNvPr id="16" name="Rectangle 15"/>
          <p:cNvSpPr/>
          <p:nvPr/>
        </p:nvSpPr>
        <p:spPr bwMode="auto">
          <a:xfrm>
            <a:off x="1866900" y="5981700"/>
            <a:ext cx="1220788"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Litigation</a:t>
            </a:r>
          </a:p>
        </p:txBody>
      </p:sp>
      <p:cxnSp>
        <p:nvCxnSpPr>
          <p:cNvPr id="28685" name="Elbow Connector 9"/>
          <p:cNvCxnSpPr>
            <a:cxnSpLocks noChangeShapeType="1"/>
            <a:stCxn id="5" idx="3"/>
            <a:endCxn id="14" idx="1"/>
          </p:cNvCxnSpPr>
          <p:nvPr/>
        </p:nvCxnSpPr>
        <p:spPr bwMode="auto">
          <a:xfrm flipV="1">
            <a:off x="1498600" y="4865688"/>
            <a:ext cx="368300" cy="65087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Elbow Connector 16"/>
          <p:cNvCxnSpPr>
            <a:cxnSpLocks noChangeShapeType="1"/>
            <a:stCxn id="5" idx="3"/>
            <a:endCxn id="15" idx="1"/>
          </p:cNvCxnSpPr>
          <p:nvPr/>
        </p:nvCxnSpPr>
        <p:spPr bwMode="auto">
          <a:xfrm>
            <a:off x="1498600" y="5516563"/>
            <a:ext cx="381000" cy="1270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Elbow Connector 21"/>
          <p:cNvCxnSpPr>
            <a:cxnSpLocks noChangeShapeType="1"/>
            <a:stCxn id="5" idx="3"/>
            <a:endCxn id="16" idx="1"/>
          </p:cNvCxnSpPr>
          <p:nvPr/>
        </p:nvCxnSpPr>
        <p:spPr bwMode="auto">
          <a:xfrm>
            <a:off x="1498600" y="5516563"/>
            <a:ext cx="368300" cy="73977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bwMode="auto">
          <a:xfrm>
            <a:off x="3609975" y="4868863"/>
            <a:ext cx="1165225" cy="547687"/>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Objection Withdrawn</a:t>
            </a:r>
          </a:p>
        </p:txBody>
      </p:sp>
      <p:cxnSp>
        <p:nvCxnSpPr>
          <p:cNvPr id="28689" name="Elbow Connector 28"/>
          <p:cNvCxnSpPr>
            <a:cxnSpLocks noChangeShapeType="1"/>
            <a:stCxn id="15" idx="3"/>
            <a:endCxn id="32" idx="1"/>
          </p:cNvCxnSpPr>
          <p:nvPr/>
        </p:nvCxnSpPr>
        <p:spPr bwMode="auto">
          <a:xfrm flipV="1">
            <a:off x="3101975" y="5141913"/>
            <a:ext cx="508000" cy="37465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Elbow Connector 50175"/>
          <p:cNvCxnSpPr>
            <a:cxnSpLocks noChangeShapeType="1"/>
            <a:stCxn id="14" idx="3"/>
            <a:endCxn id="32" idx="1"/>
          </p:cNvCxnSpPr>
          <p:nvPr/>
        </p:nvCxnSpPr>
        <p:spPr bwMode="auto">
          <a:xfrm>
            <a:off x="3098800" y="4865688"/>
            <a:ext cx="511175" cy="27622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1" name="Elbow Connector 50180"/>
          <p:cNvCxnSpPr>
            <a:cxnSpLocks noChangeShapeType="1"/>
            <a:stCxn id="16" idx="3"/>
            <a:endCxn id="28692" idx="1"/>
          </p:cNvCxnSpPr>
          <p:nvPr/>
        </p:nvCxnSpPr>
        <p:spPr bwMode="auto">
          <a:xfrm>
            <a:off x="3087688" y="6256338"/>
            <a:ext cx="522287" cy="13652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69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5635625"/>
            <a:ext cx="1516063" cy="151606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93" name="Elbow Connector 54"/>
          <p:cNvCxnSpPr>
            <a:cxnSpLocks noChangeShapeType="1"/>
            <a:stCxn id="28692" idx="3"/>
            <a:endCxn id="50180" idx="1"/>
          </p:cNvCxnSpPr>
          <p:nvPr/>
        </p:nvCxnSpPr>
        <p:spPr bwMode="auto">
          <a:xfrm flipV="1">
            <a:off x="5126038" y="5561013"/>
            <a:ext cx="496887" cy="83185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8204200" y="5138738"/>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Court Order</a:t>
            </a:r>
          </a:p>
        </p:txBody>
      </p:sp>
      <p:cxnSp>
        <p:nvCxnSpPr>
          <p:cNvPr id="28695" name="Elbow Connector 58"/>
          <p:cNvCxnSpPr>
            <a:cxnSpLocks noChangeShapeType="1"/>
            <a:stCxn id="50180" idx="3"/>
            <a:endCxn id="58" idx="1"/>
          </p:cNvCxnSpPr>
          <p:nvPr/>
        </p:nvCxnSpPr>
        <p:spPr bwMode="auto">
          <a:xfrm flipV="1">
            <a:off x="7599363" y="5413375"/>
            <a:ext cx="604837" cy="147638"/>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5616576" y="5626128"/>
            <a:ext cx="983456" cy="393672"/>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sym typeface="Gill Sans" charset="0"/>
              </a:rPr>
              <a:t>Proposed Determination</a:t>
            </a:r>
          </a:p>
        </p:txBody>
      </p:sp>
      <p:sp>
        <p:nvSpPr>
          <p:cNvPr id="63" name="Rectangle 62"/>
          <p:cNvSpPr/>
          <p:nvPr/>
        </p:nvSpPr>
        <p:spPr bwMode="auto">
          <a:xfrm>
            <a:off x="8208963" y="4248150"/>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Appeal?</a:t>
            </a:r>
          </a:p>
        </p:txBody>
      </p:sp>
      <p:cxnSp>
        <p:nvCxnSpPr>
          <p:cNvPr id="28700" name="Straight Arrow Connector 50202"/>
          <p:cNvCxnSpPr>
            <a:cxnSpLocks noChangeShapeType="1"/>
          </p:cNvCxnSpPr>
          <p:nvPr/>
        </p:nvCxnSpPr>
        <p:spPr bwMode="auto">
          <a:xfrm flipV="1">
            <a:off x="8356600" y="4797425"/>
            <a:ext cx="0" cy="34448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1" name="Straight Arrow Connector 68"/>
          <p:cNvCxnSpPr>
            <a:cxnSpLocks noChangeShapeType="1"/>
          </p:cNvCxnSpPr>
          <p:nvPr/>
        </p:nvCxnSpPr>
        <p:spPr bwMode="auto">
          <a:xfrm>
            <a:off x="9194800" y="4797425"/>
            <a:ext cx="0" cy="32543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69396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Decrees</a:t>
            </a:r>
          </a:p>
        </p:txBody>
      </p:sp>
      <p:sp>
        <p:nvSpPr>
          <p:cNvPr id="29699" name="TextBox 4"/>
          <p:cNvSpPr txBox="1">
            <a:spLocks noChangeArrowheads="1"/>
          </p:cNvSpPr>
          <p:nvPr/>
        </p:nvSpPr>
        <p:spPr bwMode="auto">
          <a:xfrm>
            <a:off x="5080000" y="1239838"/>
            <a:ext cx="4648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a:latin typeface="Verdana" pitchFamily="34" charset="0"/>
              </a:rPr>
              <a:t>In the “early” days, one Proposed Determination was published for one river drainage (e.g. Weber &amp; Sevier Rivers).</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Interlocutory</a:t>
            </a:r>
            <a:r>
              <a:rPr lang="en-US" sz="1400">
                <a:latin typeface="Verdana" pitchFamily="34" charset="0"/>
              </a:rPr>
              <a:t> or </a:t>
            </a:r>
            <a:r>
              <a:rPr lang="en-US" sz="1400" b="1" i="1">
                <a:latin typeface="Verdana" pitchFamily="34" charset="0"/>
              </a:rPr>
              <a:t>Partial</a:t>
            </a:r>
            <a:r>
              <a:rPr lang="en-US" sz="1400">
                <a:latin typeface="Verdana" pitchFamily="34" charset="0"/>
              </a:rPr>
              <a:t> Decrees are often issued for sub-divisions of the river drainage.</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Federal Water Rights</a:t>
            </a:r>
            <a:r>
              <a:rPr lang="en-US" sz="1400">
                <a:latin typeface="Verdana" pitchFamily="34" charset="0"/>
              </a:rPr>
              <a:t>:</a:t>
            </a:r>
          </a:p>
          <a:p>
            <a:pPr lvl="1" eaLnBrk="1" hangingPunct="1">
              <a:buFont typeface="Arial" pitchFamily="34" charset="0"/>
              <a:buChar char="•"/>
            </a:pPr>
            <a:r>
              <a:rPr lang="en-US" sz="1400" i="1" u="sng">
                <a:latin typeface="Verdana" pitchFamily="34" charset="0"/>
              </a:rPr>
              <a:t>Winters v. United States, 1908: </a:t>
            </a:r>
            <a:r>
              <a:rPr lang="en-US" sz="1400">
                <a:latin typeface="Verdana" pitchFamily="34" charset="0"/>
              </a:rPr>
              <a:t>Federal Reserved Rights on Federal lands (e.g. Indian Reservations, National Parks, Forests, etc.)</a:t>
            </a:r>
          </a:p>
          <a:p>
            <a:pPr lvl="1" eaLnBrk="1" hangingPunct="1">
              <a:buFont typeface="Arial" pitchFamily="34" charset="0"/>
              <a:buChar char="•"/>
            </a:pPr>
            <a:endParaRPr lang="en-US" sz="1400" i="1">
              <a:latin typeface="Verdana" pitchFamily="34" charset="0"/>
            </a:endParaRPr>
          </a:p>
          <a:p>
            <a:pPr lvl="1" eaLnBrk="1" hangingPunct="1">
              <a:buFont typeface="Arial" pitchFamily="34" charset="0"/>
              <a:buChar char="•"/>
            </a:pPr>
            <a:r>
              <a:rPr lang="en-US" sz="1400" i="1" u="sng">
                <a:latin typeface="Verdana" pitchFamily="34" charset="0"/>
              </a:rPr>
              <a:t>McCarran Amendment, 1953: </a:t>
            </a:r>
            <a:r>
              <a:rPr lang="en-US" sz="1400">
                <a:latin typeface="Verdana" pitchFamily="34" charset="0"/>
              </a:rPr>
              <a:t>Forces Federal Government to be subject to State court.</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Decrees often include language </a:t>
            </a:r>
            <a:r>
              <a:rPr lang="en-US" sz="1400" b="1" i="1">
                <a:latin typeface="Verdana" pitchFamily="34" charset="0"/>
              </a:rPr>
              <a:t>closing</a:t>
            </a:r>
            <a:r>
              <a:rPr lang="en-US" sz="1400">
                <a:latin typeface="Verdana" pitchFamily="34" charset="0"/>
              </a:rPr>
              <a:t> the respective basin from additional </a:t>
            </a:r>
            <a:r>
              <a:rPr lang="en-US" sz="1400" b="1" i="1">
                <a:latin typeface="Verdana" pitchFamily="34" charset="0"/>
              </a:rPr>
              <a:t>diligence claims</a:t>
            </a:r>
            <a:r>
              <a:rPr lang="en-US" sz="1400">
                <a:latin typeface="Verdana" pitchFamily="34" charset="0"/>
              </a:rPr>
              <a:t>.</a:t>
            </a:r>
          </a:p>
          <a:p>
            <a:pPr eaLnBrk="1" hangingPunct="1">
              <a:buFont typeface="Arial" pitchFamily="34" charset="0"/>
              <a:buChar char="•"/>
            </a:pPr>
            <a:endParaRPr lang="en-US" sz="1400">
              <a:latin typeface="Verdana" pitchFamily="34" charset="0"/>
            </a:endParaRPr>
          </a:p>
        </p:txBody>
      </p:sp>
      <p:pic>
        <p:nvPicPr>
          <p:cNvPr id="1028" name="Picture 4" descr="http://startupmeme.com/wp-content/uploads/2008/12/court-decision.png"/>
          <p:cNvPicPr>
            <a:picLocks noChangeAspect="1" noChangeArrowheads="1"/>
          </p:cNvPicPr>
          <p:nvPr/>
        </p:nvPicPr>
        <p:blipFill>
          <a:blip r:embed="rId3"/>
          <a:srcRect/>
          <a:stretch>
            <a:fillRect/>
          </a:stretch>
        </p:blipFill>
        <p:spPr bwMode="auto">
          <a:xfrm>
            <a:off x="736600" y="1260475"/>
            <a:ext cx="4132263" cy="414972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t2.gstatic.com/images?q=tbn:ANd9GcRlfVpZu6dznMOY6vjf6TdzCaaNeX8vJ5Y_WyBvH87Ov3-m4YfS"/>
          <p:cNvPicPr>
            <a:picLocks noChangeAspect="1" noChangeArrowheads="1"/>
          </p:cNvPicPr>
          <p:nvPr/>
        </p:nvPicPr>
        <p:blipFill>
          <a:blip r:embed="rId4"/>
          <a:srcRect/>
          <a:stretch>
            <a:fillRect/>
          </a:stretch>
        </p:blipFill>
        <p:spPr bwMode="auto">
          <a:xfrm>
            <a:off x="431800" y="4346575"/>
            <a:ext cx="2886075" cy="27225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ectangular Callout 11"/>
          <p:cNvSpPr/>
          <p:nvPr/>
        </p:nvSpPr>
        <p:spPr bwMode="auto">
          <a:xfrm>
            <a:off x="2336800" y="4495800"/>
            <a:ext cx="1447800" cy="528638"/>
          </a:xfrm>
          <a:prstGeom prst="wedgeRectCallout">
            <a:avLst>
              <a:gd name="adj1" fmla="val -90703"/>
              <a:gd name="adj2" fmla="val 9283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36196711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Will I lose my water right?</a:t>
            </a:r>
            <a:endParaRPr lang="en-US" sz="2000" b="1" i="1">
              <a:solidFill>
                <a:schemeClr val="tx1"/>
              </a:solidFill>
              <a:latin typeface="Verdana" pitchFamily="34" charset="0"/>
              <a:sym typeface="Verdana" pitchFamily="34" charset="0"/>
            </a:endParaRPr>
          </a:p>
        </p:txBody>
      </p:sp>
      <p:sp>
        <p:nvSpPr>
          <p:cNvPr id="30723"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buFontTx/>
              <a:buChar char="•"/>
            </a:pPr>
            <a:r>
              <a:rPr lang="en-US" sz="2000">
                <a:solidFill>
                  <a:schemeClr val="tx1"/>
                </a:solidFill>
                <a:latin typeface="Verdana" pitchFamily="34" charset="0"/>
                <a:sym typeface="Verdana" pitchFamily="34" charset="0"/>
              </a:rPr>
              <a:t>Water users who are currently using their water right in conformance with the records on file with the Division of Water Rights have nothing to worry about.</a:t>
            </a:r>
          </a:p>
          <a:p>
            <a:pPr marL="233363" indent="-233363">
              <a:lnSpc>
                <a:spcPct val="120000"/>
              </a:lnSpc>
              <a:buFontTx/>
              <a:buChar char="•"/>
            </a:pPr>
            <a:endParaRPr lang="en-US" sz="2000">
              <a:solidFill>
                <a:schemeClr val="tx1"/>
              </a:solidFill>
              <a:latin typeface="Verdana" pitchFamily="34" charset="0"/>
              <a:sym typeface="Verdana" pitchFamily="34" charset="0"/>
            </a:endParaRPr>
          </a:p>
          <a:p>
            <a:pPr marL="233363" indent="-233363">
              <a:lnSpc>
                <a:spcPct val="120000"/>
              </a:lnSpc>
              <a:buFontTx/>
              <a:buChar char="•"/>
            </a:pPr>
            <a:r>
              <a:rPr lang="en-US" sz="2000">
                <a:solidFill>
                  <a:schemeClr val="tx1"/>
                </a:solidFill>
                <a:latin typeface="Verdana" pitchFamily="34" charset="0"/>
                <a:sym typeface="Verdana" pitchFamily="34" charset="0"/>
              </a:rPr>
              <a:t>Individuals using water </a:t>
            </a:r>
            <a:r>
              <a:rPr lang="en-US" sz="2000" b="1" i="1">
                <a:solidFill>
                  <a:schemeClr val="tx1"/>
                </a:solidFill>
                <a:latin typeface="Verdana" pitchFamily="34" charset="0"/>
                <a:sym typeface="Verdana" pitchFamily="34" charset="0"/>
              </a:rPr>
              <a:t>without a water right of record</a:t>
            </a:r>
            <a:r>
              <a:rPr lang="en-US" sz="2000" i="1">
                <a:solidFill>
                  <a:schemeClr val="tx1"/>
                </a:solidFill>
                <a:latin typeface="Verdana" pitchFamily="34" charset="0"/>
                <a:sym typeface="Verdana" pitchFamily="34" charset="0"/>
              </a:rPr>
              <a:t> </a:t>
            </a:r>
            <a:r>
              <a:rPr lang="en-US" sz="2000">
                <a:solidFill>
                  <a:schemeClr val="tx1"/>
                </a:solidFill>
                <a:latin typeface="Verdana" pitchFamily="34" charset="0"/>
                <a:sym typeface="Verdana" pitchFamily="34" charset="0"/>
              </a:rPr>
              <a:t>are required to submit a claim during the proposed determination process or </a:t>
            </a:r>
            <a:r>
              <a:rPr lang="en-US" sz="2000" b="1" i="1">
                <a:solidFill>
                  <a:schemeClr val="tx1"/>
                </a:solidFill>
                <a:latin typeface="Verdana" pitchFamily="34" charset="0"/>
                <a:sym typeface="Verdana" pitchFamily="34" charset="0"/>
              </a:rPr>
              <a:t>risk being barred</a:t>
            </a:r>
            <a:r>
              <a:rPr lang="en-US" sz="2000" i="1">
                <a:solidFill>
                  <a:schemeClr val="tx1"/>
                </a:solidFill>
                <a:latin typeface="Verdana" pitchFamily="34" charset="0"/>
                <a:sym typeface="Verdana" pitchFamily="34" charset="0"/>
              </a:rPr>
              <a:t> </a:t>
            </a:r>
            <a:r>
              <a:rPr lang="en-US" sz="2000">
                <a:solidFill>
                  <a:schemeClr val="tx1"/>
                </a:solidFill>
                <a:latin typeface="Verdana" pitchFamily="34" charset="0"/>
                <a:sym typeface="Verdana" pitchFamily="34" charset="0"/>
              </a:rPr>
              <a:t>from future claims and use.</a:t>
            </a:r>
          </a:p>
          <a:p>
            <a:pPr marL="233363" indent="-233363">
              <a:lnSpc>
                <a:spcPct val="120000"/>
              </a:lnSpc>
              <a:buFontTx/>
              <a:buChar char="•"/>
            </a:pPr>
            <a:endParaRPr lang="en-US" sz="2000">
              <a:solidFill>
                <a:schemeClr val="tx1"/>
              </a:solidFill>
              <a:latin typeface="Verdana" pitchFamily="34" charset="0"/>
              <a:sym typeface="Verdana" pitchFamily="34" charset="0"/>
            </a:endParaRPr>
          </a:p>
          <a:p>
            <a:pPr marL="233363" indent="-233363">
              <a:lnSpc>
                <a:spcPct val="120000"/>
              </a:lnSpc>
              <a:buFontTx/>
              <a:buChar char="•"/>
            </a:pPr>
            <a:r>
              <a:rPr lang="en-US" sz="2000">
                <a:solidFill>
                  <a:schemeClr val="tx1"/>
                </a:solidFill>
                <a:latin typeface="Verdana" pitchFamily="34" charset="0"/>
                <a:sym typeface="Verdana" pitchFamily="34" charset="0"/>
              </a:rPr>
              <a:t>If the water use authorized under the water right has fallen</a:t>
            </a:r>
            <a:r>
              <a:rPr lang="en-US" sz="2000" b="1">
                <a:solidFill>
                  <a:schemeClr val="tx1"/>
                </a:solidFill>
                <a:latin typeface="Verdana" pitchFamily="34" charset="0"/>
                <a:sym typeface="Verdana" pitchFamily="34" charset="0"/>
              </a:rPr>
              <a:t> </a:t>
            </a:r>
            <a:r>
              <a:rPr lang="en-US" sz="2000" b="1" i="1">
                <a:solidFill>
                  <a:schemeClr val="tx1"/>
                </a:solidFill>
                <a:latin typeface="Verdana" pitchFamily="34" charset="0"/>
                <a:sym typeface="Verdana" pitchFamily="34" charset="0"/>
              </a:rPr>
              <a:t>out of use for 7-years or more</a:t>
            </a:r>
            <a:r>
              <a:rPr lang="en-US" sz="2000">
                <a:solidFill>
                  <a:schemeClr val="tx1"/>
                </a:solidFill>
                <a:latin typeface="Verdana" pitchFamily="34" charset="0"/>
                <a:sym typeface="Verdana" pitchFamily="34" charset="0"/>
              </a:rPr>
              <a:t>, the water right—or a portion of it—may be recommended to be </a:t>
            </a:r>
            <a:r>
              <a:rPr lang="en-US" sz="2000" b="1" i="1">
                <a:solidFill>
                  <a:schemeClr val="tx1"/>
                </a:solidFill>
                <a:latin typeface="Verdana" pitchFamily="34" charset="0"/>
                <a:sym typeface="Verdana" pitchFamily="34" charset="0"/>
              </a:rPr>
              <a:t>disallowed</a:t>
            </a:r>
            <a:r>
              <a:rPr lang="en-US" sz="2000">
                <a:solidFill>
                  <a:schemeClr val="tx1"/>
                </a:solidFill>
                <a:latin typeface="Verdana" pitchFamily="34" charset="0"/>
                <a:sym typeface="Verdana" pitchFamily="34" charset="0"/>
              </a:rPr>
              <a:t> in the proposed determination.</a:t>
            </a:r>
          </a:p>
          <a:p>
            <a:pPr marL="233363" indent="-233363">
              <a:lnSpc>
                <a:spcPct val="120000"/>
              </a:lnSpc>
              <a:buFontTx/>
              <a:buChar char="•"/>
            </a:pPr>
            <a:endParaRPr lang="en-US" sz="2000">
              <a:solidFill>
                <a:schemeClr val="tx1"/>
              </a:solidFill>
              <a:latin typeface="Verdana" pitchFamily="34" charset="0"/>
              <a:sym typeface="Verdana" pitchFamily="34" charset="0"/>
            </a:endParaRPr>
          </a:p>
          <a:p>
            <a:pPr marL="233363" indent="-233363">
              <a:lnSpc>
                <a:spcPct val="120000"/>
              </a:lnSpc>
              <a:buFontTx/>
              <a:buChar char="•"/>
            </a:pPr>
            <a:endParaRPr lang="en-US" sz="2000">
              <a:solidFill>
                <a:schemeClr val="tx1"/>
              </a:solidFill>
              <a:latin typeface="Verdana" pitchFamily="34" charset="0"/>
              <a:sym typeface="Verdana" pitchFamily="34" charset="0"/>
            </a:endParaRPr>
          </a:p>
        </p:txBody>
      </p:sp>
    </p:spTree>
    <p:extLst>
      <p:ext uri="{BB962C8B-B14F-4D97-AF65-F5344CB8AC3E}">
        <p14:creationId xmlns:p14="http://schemas.microsoft.com/office/powerpoint/2010/main" val="35455341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p:cNvSpPr>
          <p:nvPr/>
        </p:nvSpPr>
        <p:spPr bwMode="auto">
          <a:xfrm>
            <a:off x="508000" y="1219200"/>
            <a:ext cx="906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85750" indent="-285750">
              <a:lnSpc>
                <a:spcPct val="120000"/>
              </a:lnSpc>
            </a:pPr>
            <a:r>
              <a:rPr lang="en-US" sz="1300" b="1" u="sng" dirty="0">
                <a:solidFill>
                  <a:schemeClr val="tx1"/>
                </a:solidFill>
                <a:latin typeface="Verdana" pitchFamily="34" charset="0"/>
                <a:sym typeface="Verdana" pitchFamily="34" charset="0"/>
              </a:rPr>
              <a:t>July 23, 1847</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Advance party of the </a:t>
            </a:r>
            <a:r>
              <a:rPr lang="en-US" sz="1300" b="1" i="1" dirty="0">
                <a:solidFill>
                  <a:schemeClr val="tx1"/>
                </a:solidFill>
                <a:latin typeface="Verdana" pitchFamily="34" charset="0"/>
                <a:sym typeface="Verdana" pitchFamily="34" charset="0"/>
              </a:rPr>
              <a:t>Mormon pioneers </a:t>
            </a:r>
            <a:r>
              <a:rPr lang="en-US" sz="1300" dirty="0">
                <a:solidFill>
                  <a:schemeClr val="tx1"/>
                </a:solidFill>
                <a:latin typeface="Verdana" pitchFamily="34" charset="0"/>
                <a:sym typeface="Verdana" pitchFamily="34" charset="0"/>
              </a:rPr>
              <a:t>entered the Salt Lake Valley and began breaking-up the ground to prepare the land for crops.  </a:t>
            </a:r>
            <a:r>
              <a:rPr lang="en-US" sz="1300" b="1" i="1" dirty="0">
                <a:solidFill>
                  <a:schemeClr val="tx1"/>
                </a:solidFill>
                <a:latin typeface="Verdana" pitchFamily="34" charset="0"/>
                <a:sym typeface="Verdana" pitchFamily="34" charset="0"/>
              </a:rPr>
              <a:t>Water from City Creek Canyon</a:t>
            </a:r>
            <a:r>
              <a:rPr lang="en-US" sz="1300" dirty="0">
                <a:solidFill>
                  <a:schemeClr val="tx1"/>
                </a:solidFill>
                <a:latin typeface="Verdana" pitchFamily="34" charset="0"/>
                <a:sym typeface="Verdana" pitchFamily="34" charset="0"/>
              </a:rPr>
              <a:t> was diverted to moisten the soil for plowing and later used for irrigation.</a:t>
            </a:r>
          </a:p>
          <a:p>
            <a:pPr marL="285750" indent="-285750">
              <a:lnSpc>
                <a:spcPct val="120000"/>
              </a:lnSpc>
            </a:pPr>
            <a:endParaRPr lang="en-US" sz="1300" dirty="0">
              <a:solidFill>
                <a:schemeClr val="tx1"/>
              </a:solidFill>
              <a:latin typeface="Verdana" pitchFamily="34" charset="0"/>
              <a:sym typeface="Verdana" pitchFamily="34" charset="0"/>
            </a:endParaRPr>
          </a:p>
          <a:p>
            <a:pPr marL="285750" indent="-285750">
              <a:lnSpc>
                <a:spcPct val="120000"/>
              </a:lnSpc>
            </a:pPr>
            <a:r>
              <a:rPr lang="en-US" sz="1300" b="1" u="sng" dirty="0" smtClean="0">
                <a:solidFill>
                  <a:schemeClr val="tx1"/>
                </a:solidFill>
                <a:latin typeface="Verdana" pitchFamily="34" charset="0"/>
                <a:sym typeface="Verdana" pitchFamily="34" charset="0"/>
              </a:rPr>
              <a:t>September 30, 1848</a:t>
            </a:r>
            <a:r>
              <a:rPr lang="en-US" sz="1300" b="1" dirty="0" smtClean="0">
                <a:solidFill>
                  <a:schemeClr val="tx1"/>
                </a:solidFill>
                <a:latin typeface="Verdana" pitchFamily="34" charset="0"/>
                <a:sym typeface="Verdana" pitchFamily="34" charset="0"/>
              </a:rPr>
              <a:t>: </a:t>
            </a:r>
            <a:r>
              <a:rPr lang="en-US" sz="1300" b="1" i="1" dirty="0" smtClean="0">
                <a:solidFill>
                  <a:schemeClr val="tx1"/>
                </a:solidFill>
                <a:latin typeface="Verdana" pitchFamily="34" charset="0"/>
                <a:sym typeface="Verdana" pitchFamily="34" charset="0"/>
              </a:rPr>
              <a:t>Brigham </a:t>
            </a:r>
            <a:r>
              <a:rPr lang="en-US" sz="1300" b="1" i="1" dirty="0">
                <a:solidFill>
                  <a:schemeClr val="tx1"/>
                </a:solidFill>
                <a:latin typeface="Verdana" pitchFamily="34" charset="0"/>
                <a:sym typeface="Verdana" pitchFamily="34" charset="0"/>
              </a:rPr>
              <a:t>Young </a:t>
            </a:r>
            <a:r>
              <a:rPr lang="en-US" sz="1300" dirty="0">
                <a:solidFill>
                  <a:schemeClr val="tx1"/>
                </a:solidFill>
                <a:latin typeface="Verdana" pitchFamily="34" charset="0"/>
                <a:sym typeface="Verdana" pitchFamily="34" charset="0"/>
              </a:rPr>
              <a:t>declares, </a:t>
            </a:r>
            <a:r>
              <a:rPr lang="en-US" sz="1300" i="1" dirty="0" smtClean="0">
                <a:solidFill>
                  <a:schemeClr val="tx1"/>
                </a:solidFill>
                <a:latin typeface="Verdana" pitchFamily="34" charset="0"/>
                <a:sym typeface="Verdana" pitchFamily="34" charset="0"/>
              </a:rPr>
              <a:t>“There shall be </a:t>
            </a:r>
            <a:r>
              <a:rPr lang="en-US" sz="1300" b="1" i="1" dirty="0" smtClean="0">
                <a:solidFill>
                  <a:schemeClr val="tx1"/>
                </a:solidFill>
                <a:latin typeface="Verdana" pitchFamily="34" charset="0"/>
                <a:sym typeface="Verdana" pitchFamily="34" charset="0"/>
              </a:rPr>
              <a:t>no private ownership</a:t>
            </a:r>
            <a:r>
              <a:rPr lang="en-US" sz="1300" i="1" dirty="0" smtClean="0">
                <a:solidFill>
                  <a:schemeClr val="tx1"/>
                </a:solidFill>
                <a:latin typeface="Verdana" pitchFamily="34" charset="0"/>
                <a:sym typeface="Verdana" pitchFamily="34" charset="0"/>
              </a:rPr>
              <a:t> of the streams that come out of the canyons... </a:t>
            </a:r>
            <a:r>
              <a:rPr lang="en-US" sz="1300" b="1" i="1" dirty="0" smtClean="0">
                <a:solidFill>
                  <a:schemeClr val="tx1"/>
                </a:solidFill>
                <a:latin typeface="Verdana" pitchFamily="34" charset="0"/>
                <a:sym typeface="Verdana" pitchFamily="34" charset="0"/>
              </a:rPr>
              <a:t>These belong to the people</a:t>
            </a:r>
            <a:r>
              <a:rPr lang="en-US" sz="1300" i="1" dirty="0" smtClean="0">
                <a:solidFill>
                  <a:schemeClr val="tx1"/>
                </a:solidFill>
                <a:latin typeface="Verdana" pitchFamily="34" charset="0"/>
                <a:sym typeface="Verdana" pitchFamily="34" charset="0"/>
              </a:rPr>
              <a:t>: all the people.</a:t>
            </a:r>
            <a:r>
              <a:rPr lang="en-US" sz="1300" dirty="0" smtClean="0">
                <a:solidFill>
                  <a:schemeClr val="tx1"/>
                </a:solidFill>
                <a:latin typeface="Verdana" pitchFamily="34" charset="0"/>
                <a:sym typeface="Verdana" pitchFamily="34" charset="0"/>
              </a:rPr>
              <a:t>”</a:t>
            </a:r>
            <a:endParaRPr lang="en-US" sz="1300" dirty="0">
              <a:solidFill>
                <a:schemeClr val="tx1"/>
              </a:solidFill>
              <a:latin typeface="Verdana" pitchFamily="34" charset="0"/>
              <a:sym typeface="Verdana" pitchFamily="34" charset="0"/>
            </a:endParaRPr>
          </a:p>
          <a:p>
            <a:pPr marL="285750" indent="-285750">
              <a:lnSpc>
                <a:spcPct val="120000"/>
              </a:lnSpc>
            </a:pPr>
            <a:endParaRPr lang="en-US" sz="1300" dirty="0">
              <a:solidFill>
                <a:schemeClr val="tx1"/>
              </a:solidFill>
              <a:latin typeface="Verdana" pitchFamily="34" charset="0"/>
              <a:sym typeface="Verdana" pitchFamily="34" charset="0"/>
            </a:endParaRPr>
          </a:p>
          <a:p>
            <a:pPr marL="285750" indent="-285750">
              <a:lnSpc>
                <a:spcPct val="120000"/>
              </a:lnSpc>
            </a:pPr>
            <a:r>
              <a:rPr lang="en-US" sz="1300" b="1" u="sng" dirty="0">
                <a:solidFill>
                  <a:schemeClr val="tx1"/>
                </a:solidFill>
                <a:latin typeface="Verdana" pitchFamily="34" charset="0"/>
                <a:sym typeface="Verdana" pitchFamily="34" charset="0"/>
              </a:rPr>
              <a:t>1847 – 1850</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The pioneer settlement went from being part of </a:t>
            </a:r>
            <a:r>
              <a:rPr lang="en-US" sz="1300" b="1" i="1" dirty="0">
                <a:solidFill>
                  <a:schemeClr val="tx1"/>
                </a:solidFill>
                <a:latin typeface="Verdana" pitchFamily="34" charset="0"/>
                <a:sym typeface="Verdana" pitchFamily="34" charset="0"/>
              </a:rPr>
              <a:t>Mexico</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to the </a:t>
            </a:r>
            <a:r>
              <a:rPr lang="en-US" sz="1300" b="1" i="1" dirty="0">
                <a:solidFill>
                  <a:schemeClr val="tx1"/>
                </a:solidFill>
                <a:latin typeface="Verdana" pitchFamily="34" charset="0"/>
                <a:sym typeface="Verdana" pitchFamily="34" charset="0"/>
              </a:rPr>
              <a:t>State of Deseret </a:t>
            </a:r>
            <a:r>
              <a:rPr lang="en-US" sz="1300" dirty="0">
                <a:solidFill>
                  <a:schemeClr val="tx1"/>
                </a:solidFill>
                <a:latin typeface="Verdana" pitchFamily="34" charset="0"/>
                <a:sym typeface="Verdana" pitchFamily="34" charset="0"/>
              </a:rPr>
              <a:t>to the </a:t>
            </a:r>
            <a:r>
              <a:rPr lang="en-US" sz="1300" b="1" i="1" dirty="0">
                <a:solidFill>
                  <a:schemeClr val="tx1"/>
                </a:solidFill>
                <a:latin typeface="Verdana" pitchFamily="34" charset="0"/>
                <a:sym typeface="Verdana" pitchFamily="34" charset="0"/>
              </a:rPr>
              <a:t>Territory of Utah; </a:t>
            </a:r>
            <a:r>
              <a:rPr lang="en-US" sz="1300" dirty="0">
                <a:solidFill>
                  <a:schemeClr val="tx1"/>
                </a:solidFill>
                <a:latin typeface="Verdana" pitchFamily="34" charset="0"/>
                <a:sym typeface="Verdana" pitchFamily="34" charset="0"/>
              </a:rPr>
              <a:t>however, government remained Church-centric.</a:t>
            </a:r>
          </a:p>
          <a:p>
            <a:pPr marL="285750" indent="-285750">
              <a:lnSpc>
                <a:spcPct val="120000"/>
              </a:lnSpc>
              <a:buFont typeface="Arial" pitchFamily="34" charset="0"/>
              <a:buChar char="•"/>
            </a:pPr>
            <a:endParaRPr lang="en-US" sz="1300" b="1"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dirty="0">
                <a:solidFill>
                  <a:schemeClr val="tx1"/>
                </a:solidFill>
                <a:latin typeface="Verdana" pitchFamily="34" charset="0"/>
                <a:sym typeface="Verdana" pitchFamily="34" charset="0"/>
              </a:rPr>
              <a:t>Diversions of water from streams were generally on a </a:t>
            </a:r>
            <a:r>
              <a:rPr lang="en-US" sz="1300" b="1" i="1" dirty="0">
                <a:solidFill>
                  <a:schemeClr val="tx1"/>
                </a:solidFill>
                <a:latin typeface="Verdana" pitchFamily="34" charset="0"/>
                <a:sym typeface="Verdana" pitchFamily="34" charset="0"/>
              </a:rPr>
              <a:t>community basis</a:t>
            </a:r>
            <a:r>
              <a:rPr lang="en-US" sz="1300" dirty="0">
                <a:solidFill>
                  <a:schemeClr val="tx1"/>
                </a:solidFill>
                <a:latin typeface="Verdana" pitchFamily="34" charset="0"/>
                <a:sym typeface="Verdana" pitchFamily="34" charset="0"/>
              </a:rPr>
              <a:t> to meet the immediate needs of the settlers.  </a:t>
            </a:r>
          </a:p>
          <a:p>
            <a:pPr marL="285750" indent="-285750">
              <a:lnSpc>
                <a:spcPct val="120000"/>
              </a:lnSpc>
              <a:buFont typeface="Arial" pitchFamily="34" charset="0"/>
              <a:buChar char="•"/>
            </a:pPr>
            <a:endParaRPr lang="en-US" sz="1300"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dirty="0">
                <a:solidFill>
                  <a:schemeClr val="tx1"/>
                </a:solidFill>
                <a:latin typeface="Verdana" pitchFamily="34" charset="0"/>
                <a:sym typeface="Verdana" pitchFamily="34" charset="0"/>
              </a:rPr>
              <a:t>The </a:t>
            </a:r>
            <a:r>
              <a:rPr lang="en-US" sz="1300" b="1" i="1" dirty="0">
                <a:solidFill>
                  <a:schemeClr val="tx1"/>
                </a:solidFill>
                <a:latin typeface="Verdana" pitchFamily="34" charset="0"/>
                <a:sym typeface="Verdana" pitchFamily="34" charset="0"/>
              </a:rPr>
              <a:t>doctrine of priority </a:t>
            </a:r>
            <a:r>
              <a:rPr lang="en-US" sz="1300" dirty="0">
                <a:solidFill>
                  <a:schemeClr val="tx1"/>
                </a:solidFill>
                <a:latin typeface="Verdana" pitchFamily="34" charset="0"/>
                <a:sym typeface="Verdana" pitchFamily="34" charset="0"/>
              </a:rPr>
              <a:t>evolved from </a:t>
            </a:r>
            <a:r>
              <a:rPr lang="en-US" sz="1300" dirty="0" smtClean="0">
                <a:solidFill>
                  <a:schemeClr val="tx1"/>
                </a:solidFill>
                <a:latin typeface="Verdana" pitchFamily="34" charset="0"/>
                <a:sym typeface="Verdana" pitchFamily="34" charset="0"/>
              </a:rPr>
              <a:t>Church leaders’ recognition </a:t>
            </a:r>
            <a:r>
              <a:rPr lang="en-US" sz="1300" dirty="0">
                <a:solidFill>
                  <a:schemeClr val="tx1"/>
                </a:solidFill>
                <a:latin typeface="Verdana" pitchFamily="34" charset="0"/>
                <a:sym typeface="Verdana" pitchFamily="34" charset="0"/>
              </a:rPr>
              <a:t>of </a:t>
            </a:r>
            <a:r>
              <a:rPr lang="en-US" sz="1300" dirty="0" smtClean="0">
                <a:solidFill>
                  <a:schemeClr val="tx1"/>
                </a:solidFill>
                <a:latin typeface="Verdana" pitchFamily="34" charset="0"/>
                <a:sym typeface="Verdana" pitchFamily="34" charset="0"/>
              </a:rPr>
              <a:t>groups </a:t>
            </a:r>
            <a:r>
              <a:rPr lang="en-US" sz="1300" dirty="0">
                <a:solidFill>
                  <a:schemeClr val="tx1"/>
                </a:solidFill>
                <a:latin typeface="Verdana" pitchFamily="34" charset="0"/>
                <a:sym typeface="Verdana" pitchFamily="34" charset="0"/>
              </a:rPr>
              <a:t>who first put the water to beneficial use </a:t>
            </a:r>
            <a:r>
              <a:rPr lang="en-US" sz="1300" dirty="0" smtClean="0">
                <a:solidFill>
                  <a:schemeClr val="tx1"/>
                </a:solidFill>
                <a:latin typeface="Verdana" pitchFamily="34" charset="0"/>
                <a:sym typeface="Verdana" pitchFamily="34" charset="0"/>
              </a:rPr>
              <a:t>as well as later beneficiaries (primary </a:t>
            </a:r>
            <a:r>
              <a:rPr lang="en-US" sz="1300" dirty="0">
                <a:solidFill>
                  <a:schemeClr val="tx1"/>
                </a:solidFill>
                <a:latin typeface="Verdana" pitchFamily="34" charset="0"/>
                <a:sym typeface="Verdana" pitchFamily="34" charset="0"/>
              </a:rPr>
              <a:t>and secondary rights).</a:t>
            </a:r>
          </a:p>
          <a:p>
            <a:pPr marL="285750" indent="-285750">
              <a:lnSpc>
                <a:spcPct val="120000"/>
              </a:lnSpc>
              <a:buFont typeface="Arial" pitchFamily="34" charset="0"/>
              <a:buChar char="•"/>
            </a:pPr>
            <a:endParaRPr lang="en-US" sz="1300"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b="1" i="1" dirty="0">
                <a:solidFill>
                  <a:schemeClr val="tx1"/>
                </a:solidFill>
                <a:latin typeface="Verdana" pitchFamily="34" charset="0"/>
                <a:sym typeface="Verdana" pitchFamily="34" charset="0"/>
              </a:rPr>
              <a:t>Conflicts were settled through ecclesiastical channels</a:t>
            </a:r>
            <a:r>
              <a:rPr lang="en-US" sz="1300" dirty="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Bishop’s Courts for local wards provided a judicial process with Stake High Councils serving as appellate courts.  </a:t>
            </a:r>
            <a:endParaRPr lang="en-US" sz="1300" dirty="0">
              <a:solidFill>
                <a:schemeClr val="tx1"/>
              </a:solidFill>
              <a:latin typeface="Verdana" pitchFamily="34" charset="0"/>
              <a:sym typeface="Verdana" pitchFamily="34" charset="0"/>
            </a:endParaRPr>
          </a:p>
        </p:txBody>
      </p:sp>
      <p:sp>
        <p:nvSpPr>
          <p:cNvPr id="14339"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The Pioneer Era</a:t>
            </a:r>
          </a:p>
        </p:txBody>
      </p:sp>
      <p:pic>
        <p:nvPicPr>
          <p:cNvPr id="17417" name="Picture 9" descr="http://www.orsonprattbrown.com/CJB/-CaptainJamesBrown/alexander-jesse-1st-irrigation.jpg"/>
          <p:cNvPicPr>
            <a:picLocks noChangeAspect="1" noChangeArrowheads="1"/>
          </p:cNvPicPr>
          <p:nvPr/>
        </p:nvPicPr>
        <p:blipFill rotWithShape="1">
          <a:blip r:embed="rId3"/>
          <a:srcRect/>
          <a:stretch/>
        </p:blipFill>
        <p:spPr bwMode="auto">
          <a:xfrm>
            <a:off x="1041400" y="5632450"/>
            <a:ext cx="3309938" cy="151130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103813" y="5638800"/>
            <a:ext cx="3263900" cy="15049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95325"/>
            <a:ext cx="49530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p:cNvSpPr>
          <p:nvPr/>
        </p:nvSpPr>
        <p:spPr bwMode="auto">
          <a:xfrm>
            <a:off x="1041400" y="4572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Where are we today?</a:t>
            </a:r>
          </a:p>
        </p:txBody>
      </p:sp>
      <p:sp>
        <p:nvSpPr>
          <p:cNvPr id="31748" name="Rectangle 4"/>
          <p:cNvSpPr>
            <a:spLocks/>
          </p:cNvSpPr>
          <p:nvPr/>
        </p:nvSpPr>
        <p:spPr bwMode="auto">
          <a:xfrm>
            <a:off x="5232400" y="1130300"/>
            <a:ext cx="4295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State-wide Program focusing on Adjudication</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Consists of 5 staff members</a:t>
            </a:r>
          </a:p>
          <a:p>
            <a:pPr marL="628650" lvl="1" indent="-171450">
              <a:lnSpc>
                <a:spcPct val="120000"/>
              </a:lnSpc>
              <a:buFont typeface="Arial" pitchFamily="34" charset="0"/>
              <a:buChar char="•"/>
            </a:pPr>
            <a:r>
              <a:rPr lang="en-US" sz="1400" dirty="0">
                <a:solidFill>
                  <a:schemeClr val="tx1"/>
                </a:solidFill>
                <a:latin typeface="Verdana" pitchFamily="34" charset="0"/>
                <a:sym typeface="Verdana" pitchFamily="34" charset="0"/>
              </a:rPr>
              <a:t>Program Manager</a:t>
            </a:r>
          </a:p>
          <a:p>
            <a:pPr marL="628650" lvl="1" indent="-171450">
              <a:lnSpc>
                <a:spcPct val="120000"/>
              </a:lnSpc>
              <a:buFont typeface="Arial" pitchFamily="34" charset="0"/>
              <a:buChar char="•"/>
            </a:pPr>
            <a:r>
              <a:rPr lang="en-US" sz="1400" dirty="0">
                <a:solidFill>
                  <a:schemeClr val="tx1"/>
                </a:solidFill>
                <a:latin typeface="Verdana" pitchFamily="34" charset="0"/>
                <a:sym typeface="Verdana" pitchFamily="34" charset="0"/>
              </a:rPr>
              <a:t>Adjudication Engineer</a:t>
            </a:r>
          </a:p>
          <a:p>
            <a:pPr marL="628650" lvl="1" indent="-171450">
              <a:lnSpc>
                <a:spcPct val="120000"/>
              </a:lnSpc>
              <a:buFont typeface="Arial" pitchFamily="34" charset="0"/>
              <a:buChar char="•"/>
            </a:pPr>
            <a:r>
              <a:rPr lang="en-US" sz="1400" dirty="0">
                <a:solidFill>
                  <a:schemeClr val="tx1"/>
                </a:solidFill>
                <a:latin typeface="Verdana" pitchFamily="34" charset="0"/>
                <a:sym typeface="Verdana" pitchFamily="34" charset="0"/>
              </a:rPr>
              <a:t>3 Adjudication Technicians</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Regional Offices support Adjudication efforts as available.</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Continually working with the Attorney General’s office to resolve objections to previous Proposed Determinations in order to obtain interlocutory decrees.  There are </a:t>
            </a:r>
            <a:r>
              <a:rPr lang="en-US" sz="1400" dirty="0" smtClean="0">
                <a:solidFill>
                  <a:schemeClr val="tx1"/>
                </a:solidFill>
                <a:latin typeface="Verdana" pitchFamily="34" charset="0"/>
                <a:sym typeface="Verdana" pitchFamily="34" charset="0"/>
              </a:rPr>
              <a:t>over 500 un-resolved </a:t>
            </a:r>
            <a:r>
              <a:rPr lang="en-US" sz="1400" dirty="0">
                <a:solidFill>
                  <a:schemeClr val="tx1"/>
                </a:solidFill>
                <a:latin typeface="Verdana" pitchFamily="34" charset="0"/>
                <a:sym typeface="Verdana" pitchFamily="34" charset="0"/>
              </a:rPr>
              <a:t>objections on record.</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p:txBody>
      </p:sp>
      <p:sp>
        <p:nvSpPr>
          <p:cNvPr id="3" name="Rectangular Callout 2"/>
          <p:cNvSpPr/>
          <p:nvPr/>
        </p:nvSpPr>
        <p:spPr bwMode="auto">
          <a:xfrm>
            <a:off x="5443538" y="5588000"/>
            <a:ext cx="1152525" cy="528638"/>
          </a:xfrm>
          <a:prstGeom prst="wedgeRectCallout">
            <a:avLst>
              <a:gd name="adj1" fmla="val -87829"/>
              <a:gd name="adj2" fmla="val -161611"/>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Taylor Flat </a:t>
            </a:r>
            <a:r>
              <a:rPr lang="en-US" sz="1200" dirty="0">
                <a:solidFill>
                  <a:srgbClr val="000000"/>
                </a:solidFill>
                <a:sym typeface="Gill Sans" charset="0"/>
              </a:rPr>
              <a:t>(Area 05)</a:t>
            </a:r>
          </a:p>
        </p:txBody>
      </p:sp>
      <p:sp>
        <p:nvSpPr>
          <p:cNvPr id="10" name="Rectangular Callout 9"/>
          <p:cNvSpPr/>
          <p:nvPr/>
        </p:nvSpPr>
        <p:spPr bwMode="auto">
          <a:xfrm>
            <a:off x="2032000" y="6477000"/>
            <a:ext cx="2057400" cy="609600"/>
          </a:xfrm>
          <a:prstGeom prst="wedgeRectCallout">
            <a:avLst>
              <a:gd name="adj1" fmla="val -93611"/>
              <a:gd name="adj2" fmla="val -70541"/>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Ash Creek / La </a:t>
            </a:r>
            <a:r>
              <a:rPr lang="en-US" sz="1400" b="1" i="1" dirty="0" err="1">
                <a:solidFill>
                  <a:srgbClr val="000000"/>
                </a:solidFill>
                <a:sym typeface="Gill Sans" charset="0"/>
              </a:rPr>
              <a:t>Verkin</a:t>
            </a:r>
            <a:r>
              <a:rPr lang="en-US" sz="1400" b="1" i="1" dirty="0">
                <a:solidFill>
                  <a:srgbClr val="000000"/>
                </a:solidFill>
                <a:sym typeface="Gill Sans" charset="0"/>
              </a:rPr>
              <a:t> </a:t>
            </a:r>
            <a:r>
              <a:rPr lang="en-US" sz="1200" dirty="0">
                <a:solidFill>
                  <a:srgbClr val="000000"/>
                </a:solidFill>
                <a:sym typeface="Gill Sans" charset="0"/>
              </a:rPr>
              <a:t>(Area 81)</a:t>
            </a:r>
          </a:p>
        </p:txBody>
      </p:sp>
      <p:sp>
        <p:nvSpPr>
          <p:cNvPr id="11" name="Rectangular Callout 10"/>
          <p:cNvSpPr/>
          <p:nvPr/>
        </p:nvSpPr>
        <p:spPr bwMode="auto">
          <a:xfrm>
            <a:off x="508000" y="2822575"/>
            <a:ext cx="1524000" cy="533400"/>
          </a:xfrm>
          <a:prstGeom prst="wedgeRectCallout">
            <a:avLst>
              <a:gd name="adj1" fmla="val 78798"/>
              <a:gd name="adj2" fmla="val -100834"/>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Harmony Park </a:t>
            </a:r>
          </a:p>
          <a:p>
            <a:pPr algn="ctr">
              <a:defRPr/>
            </a:pPr>
            <a:r>
              <a:rPr lang="en-US" sz="1200" dirty="0">
                <a:solidFill>
                  <a:srgbClr val="000000"/>
                </a:solidFill>
                <a:sym typeface="Gill Sans" charset="0"/>
              </a:rPr>
              <a:t>(Area 57)</a:t>
            </a:r>
          </a:p>
        </p:txBody>
      </p:sp>
      <p:sp>
        <p:nvSpPr>
          <p:cNvPr id="12" name="Rectangular Callout 11"/>
          <p:cNvSpPr/>
          <p:nvPr/>
        </p:nvSpPr>
        <p:spPr bwMode="auto">
          <a:xfrm>
            <a:off x="2794000" y="2362200"/>
            <a:ext cx="1533525" cy="528638"/>
          </a:xfrm>
          <a:prstGeom prst="wedgeRectCallout">
            <a:avLst>
              <a:gd name="adj1" fmla="val 63813"/>
              <a:gd name="adj2" fmla="val 29706"/>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Ashley Central</a:t>
            </a:r>
          </a:p>
          <a:p>
            <a:pPr algn="ctr">
              <a:defRPr/>
            </a:pPr>
            <a:r>
              <a:rPr lang="en-US" sz="1200" dirty="0">
                <a:solidFill>
                  <a:srgbClr val="000000"/>
                </a:solidFill>
                <a:sym typeface="Gill Sans" charset="0"/>
              </a:rPr>
              <a:t>(Area 45)</a:t>
            </a:r>
          </a:p>
        </p:txBody>
      </p:sp>
      <p:sp>
        <p:nvSpPr>
          <p:cNvPr id="13" name="Rectangular Callout 12"/>
          <p:cNvSpPr/>
          <p:nvPr/>
        </p:nvSpPr>
        <p:spPr bwMode="auto">
          <a:xfrm>
            <a:off x="3322638" y="3544888"/>
            <a:ext cx="1147762" cy="530225"/>
          </a:xfrm>
          <a:prstGeom prst="wedgeRectCallout">
            <a:avLst>
              <a:gd name="adj1" fmla="val -98057"/>
              <a:gd name="adj2" fmla="val -59808"/>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Birdseye</a:t>
            </a:r>
          </a:p>
          <a:p>
            <a:pPr algn="ctr">
              <a:defRPr/>
            </a:pPr>
            <a:r>
              <a:rPr lang="en-US" sz="1200" dirty="0">
                <a:solidFill>
                  <a:srgbClr val="000000"/>
                </a:solidFill>
                <a:sym typeface="Gill Sans" charset="0"/>
              </a:rPr>
              <a:t>(Area 51)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400" b="1" i="1">
                <a:solidFill>
                  <a:schemeClr val="tx1"/>
                </a:solidFill>
                <a:latin typeface="Verdana" pitchFamily="34" charset="0"/>
                <a:sym typeface="Verdana" pitchFamily="34" charset="0"/>
              </a:rPr>
              <a:t>Who can I contact to discuss the </a:t>
            </a:r>
          </a:p>
          <a:p>
            <a:pPr algn="ctr"/>
            <a:r>
              <a:rPr lang="en-US" sz="2400" b="1" i="1">
                <a:solidFill>
                  <a:schemeClr val="tx1"/>
                </a:solidFill>
                <a:latin typeface="Verdana" pitchFamily="34" charset="0"/>
                <a:sym typeface="Verdana" pitchFamily="34" charset="0"/>
              </a:rPr>
              <a:t>Adjudication Process?</a:t>
            </a:r>
            <a:endParaRPr lang="en-US" sz="1800" b="1" i="1">
              <a:solidFill>
                <a:schemeClr val="tx1"/>
              </a:solidFill>
              <a:latin typeface="Verdana" pitchFamily="34" charset="0"/>
              <a:sym typeface="Verdana" pitchFamily="34" charset="0"/>
            </a:endParaRPr>
          </a:p>
        </p:txBody>
      </p:sp>
      <p:sp>
        <p:nvSpPr>
          <p:cNvPr id="26628" name="Rectangle 4"/>
          <p:cNvSpPr>
            <a:spLocks/>
          </p:cNvSpPr>
          <p:nvPr/>
        </p:nvSpPr>
        <p:spPr bwMode="auto">
          <a:xfrm>
            <a:off x="508000" y="3048000"/>
            <a:ext cx="929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marL="233363" indent="-233363" algn="ctr">
              <a:lnSpc>
                <a:spcPct val="120000"/>
              </a:lnSpc>
              <a:defRPr/>
            </a:pPr>
            <a:r>
              <a:rPr lang="en-US" sz="1600" b="1" dirty="0">
                <a:solidFill>
                  <a:schemeClr val="tx1"/>
                </a:solidFill>
                <a:latin typeface="Verdana" pitchFamily="34" charset="0"/>
                <a:ea typeface="ヒラギノ角ゴ Pro W3" charset="-128"/>
                <a:cs typeface="+mn-cs"/>
                <a:sym typeface="Verdana" pitchFamily="34" charset="0"/>
              </a:rPr>
              <a:t>Lindsey </a:t>
            </a:r>
            <a:r>
              <a:rPr lang="en-US" sz="1600" b="1" dirty="0" err="1" smtClean="0">
                <a:solidFill>
                  <a:schemeClr val="tx1"/>
                </a:solidFill>
                <a:latin typeface="Verdana" pitchFamily="34" charset="0"/>
                <a:ea typeface="ヒラギノ角ゴ Pro W3" charset="-128"/>
                <a:cs typeface="+mn-cs"/>
                <a:sym typeface="Verdana" pitchFamily="34" charset="0"/>
              </a:rPr>
              <a:t>Carrigan</a:t>
            </a:r>
            <a:r>
              <a:rPr lang="en-US" sz="1600" b="1" dirty="0" smtClean="0">
                <a:solidFill>
                  <a:schemeClr val="tx1"/>
                </a:solidFill>
                <a:latin typeface="Verdana" pitchFamily="34" charset="0"/>
                <a:ea typeface="ヒラギノ角ゴ Pro W3" charset="-128"/>
                <a:cs typeface="+mn-cs"/>
                <a:sym typeface="Verdana" pitchFamily="34" charset="0"/>
              </a:rPr>
              <a:t>, E.I.T.</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Engineer</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385 226-7805</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3"/>
              </a:rPr>
              <a:t>lindseycarrigan@utah.gov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Carissa </a:t>
            </a:r>
            <a:r>
              <a:rPr lang="en-US" sz="1600" b="1" dirty="0">
                <a:solidFill>
                  <a:schemeClr val="tx1"/>
                </a:solidFill>
                <a:latin typeface="Verdana" pitchFamily="34" charset="0"/>
                <a:ea typeface="ヒラギノ角ゴ Pro W3" charset="-128"/>
                <a:cs typeface="+mn-cs"/>
                <a:sym typeface="Verdana" pitchFamily="34" charset="0"/>
              </a:rPr>
              <a:t>Brandt</a:t>
            </a: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Technician</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801-664-8452</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smtClean="0">
                <a:solidFill>
                  <a:schemeClr val="tx1"/>
                </a:solidFill>
                <a:latin typeface="Verdana" pitchFamily="34" charset="0"/>
                <a:ea typeface="ヒラギノ角ゴ Pro W3" charset="-128"/>
                <a:cs typeface="+mn-cs"/>
                <a:sym typeface="Verdana" pitchFamily="34" charset="0"/>
                <a:hlinkClick r:id="rId4"/>
              </a:rPr>
              <a:t>carissabrandt@utah.gov</a:t>
            </a: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a:solidFill>
                  <a:schemeClr val="tx1"/>
                </a:solidFill>
                <a:latin typeface="Verdana" pitchFamily="34" charset="0"/>
                <a:ea typeface="ヒラギノ角ゴ Pro W3" charset="-128"/>
                <a:sym typeface="Verdana" pitchFamily="34" charset="0"/>
              </a:rPr>
              <a:t>Mike Handy, P.G.</a:t>
            </a:r>
          </a:p>
          <a:p>
            <a:pPr marL="233363" indent="-233363" algn="ctr">
              <a:lnSpc>
                <a:spcPct val="120000"/>
              </a:lnSpc>
              <a:defRPr/>
            </a:pPr>
            <a:r>
              <a:rPr lang="en-US" sz="1400" i="1" dirty="0">
                <a:solidFill>
                  <a:schemeClr val="tx1"/>
                </a:solidFill>
                <a:latin typeface="Verdana" pitchFamily="34" charset="0"/>
                <a:ea typeface="ヒラギノ角ゴ Pro W3" charset="-128"/>
                <a:sym typeface="Verdana" pitchFamily="34" charset="0"/>
              </a:rPr>
              <a:t>Adjudication </a:t>
            </a:r>
            <a:r>
              <a:rPr lang="en-US" sz="1400" i="1" dirty="0" smtClean="0">
                <a:solidFill>
                  <a:schemeClr val="tx1"/>
                </a:solidFill>
                <a:latin typeface="Verdana" pitchFamily="34" charset="0"/>
                <a:ea typeface="ヒラギノ角ゴ Pro W3" charset="-128"/>
                <a:sym typeface="Verdana" pitchFamily="34" charset="0"/>
              </a:rPr>
              <a:t>Team Leader</a:t>
            </a:r>
            <a:endParaRPr lang="en-US" sz="1400" b="1"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Phone: 801-538-7463</a:t>
            </a: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E-mail: </a:t>
            </a:r>
            <a:r>
              <a:rPr lang="en-US" sz="1600" dirty="0">
                <a:solidFill>
                  <a:schemeClr val="tx1"/>
                </a:solidFill>
                <a:latin typeface="Verdana" pitchFamily="34" charset="0"/>
                <a:ea typeface="ヒラギノ角ゴ Pro W3" charset="-128"/>
                <a:sym typeface="Verdana" pitchFamily="34" charset="0"/>
                <a:hlinkClick r:id="rId5"/>
              </a:rPr>
              <a:t>mikehandy@utah.gov</a:t>
            </a:r>
            <a:endParaRPr lang="en-US" sz="1600"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endParaRPr lang="en-US" sz="1600" b="1"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Josh </a:t>
            </a:r>
            <a:r>
              <a:rPr lang="en-US" sz="1600" b="1" dirty="0">
                <a:solidFill>
                  <a:schemeClr val="tx1"/>
                </a:solidFill>
                <a:latin typeface="Verdana" pitchFamily="34" charset="0"/>
                <a:ea typeface="ヒラギノ角ゴ Pro W3" charset="-128"/>
                <a:cs typeface="+mn-cs"/>
                <a:sym typeface="Verdana" pitchFamily="34" charset="0"/>
              </a:rPr>
              <a:t>Zimmerman</a:t>
            </a:r>
          </a:p>
          <a:p>
            <a:pPr marL="233363" indent="-233363" algn="ctr">
              <a:lnSpc>
                <a:spcPct val="120000"/>
              </a:lnSpc>
              <a:defRPr/>
            </a:pPr>
            <a:r>
              <a:rPr lang="en-US" sz="1400" i="1" dirty="0">
                <a:latin typeface="Verdana" pitchFamily="34" charset="0"/>
                <a:ea typeface="ヒラギノ角ゴ Pro W3" charset="-128"/>
                <a:cs typeface="+mn-cs"/>
                <a:sym typeface="Verdana" pitchFamily="34" charset="0"/>
              </a:rPr>
              <a:t>Adjudication Technician</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801-946-7168</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6"/>
              </a:rPr>
              <a:t>joshzimmerman@utah.gov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571500" lvl="1"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p:txBody>
      </p:sp>
      <p:sp>
        <p:nvSpPr>
          <p:cNvPr id="32772" name="Rectangle 6"/>
          <p:cNvSpPr>
            <a:spLocks/>
          </p:cNvSpPr>
          <p:nvPr/>
        </p:nvSpPr>
        <p:spPr bwMode="auto">
          <a:xfrm>
            <a:off x="1574800" y="57912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400" b="1" i="1">
                <a:solidFill>
                  <a:srgbClr val="0066CC"/>
                </a:solidFill>
                <a:latin typeface="Verdana" pitchFamily="34" charset="0"/>
                <a:sym typeface="Verdana" pitchFamily="34" charset="0"/>
              </a:rPr>
              <a:t>Utah Division of Water Rights</a:t>
            </a:r>
          </a:p>
          <a:p>
            <a:pPr marL="233363" indent="-233363" algn="ctr">
              <a:lnSpc>
                <a:spcPct val="120000"/>
              </a:lnSpc>
            </a:pPr>
            <a:r>
              <a:rPr lang="en-US" sz="1400" b="1">
                <a:solidFill>
                  <a:schemeClr val="tx1"/>
                </a:solidFill>
                <a:latin typeface="Verdana" pitchFamily="34" charset="0"/>
                <a:sym typeface="Verdana" pitchFamily="34" charset="0"/>
              </a:rPr>
              <a:t>1594 West North Temple</a:t>
            </a:r>
          </a:p>
          <a:p>
            <a:pPr marL="233363" indent="-233363" algn="ctr">
              <a:lnSpc>
                <a:spcPct val="120000"/>
              </a:lnSpc>
            </a:pPr>
            <a:r>
              <a:rPr lang="en-US" sz="1400" b="1">
                <a:solidFill>
                  <a:schemeClr val="tx1"/>
                </a:solidFill>
                <a:latin typeface="Verdana" pitchFamily="34" charset="0"/>
                <a:sym typeface="Verdana" pitchFamily="34" charset="0"/>
              </a:rPr>
              <a:t>Suite 220, PO Box 146300</a:t>
            </a:r>
          </a:p>
          <a:p>
            <a:pPr marL="233363" indent="-233363" algn="ctr">
              <a:lnSpc>
                <a:spcPct val="120000"/>
              </a:lnSpc>
            </a:pPr>
            <a:r>
              <a:rPr lang="en-US" sz="1400" b="1">
                <a:solidFill>
                  <a:schemeClr val="tx1"/>
                </a:solidFill>
                <a:latin typeface="Verdana" pitchFamily="34" charset="0"/>
                <a:sym typeface="Verdana" pitchFamily="34" charset="0"/>
              </a:rPr>
              <a:t>Salt Lake City, UT 84114-6300</a:t>
            </a:r>
          </a:p>
          <a:p>
            <a:pPr marL="233363" indent="-233363" algn="ctr">
              <a:lnSpc>
                <a:spcPct val="120000"/>
              </a:lnSpc>
            </a:pPr>
            <a:r>
              <a:rPr lang="en-US" sz="1600" b="1" i="1">
                <a:solidFill>
                  <a:schemeClr val="tx1"/>
                </a:solidFill>
                <a:sym typeface="Verdana" pitchFamily="34" charset="0"/>
                <a:hlinkClick r:id="rId7"/>
              </a:rPr>
              <a:t>www.waterrights.utah.gov</a:t>
            </a:r>
            <a:endParaRPr lang="en-US" sz="1600" i="1">
              <a:solidFill>
                <a:schemeClr val="tx1"/>
              </a:solidFill>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
        <p:nvSpPr>
          <p:cNvPr id="32773" name="Rectangle 6"/>
          <p:cNvSpPr>
            <a:spLocks/>
          </p:cNvSpPr>
          <p:nvPr/>
        </p:nvSpPr>
        <p:spPr bwMode="auto">
          <a:xfrm>
            <a:off x="1528763" y="16764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600" b="1">
                <a:latin typeface="Verdana" pitchFamily="34" charset="0"/>
                <a:sym typeface="Verdana" pitchFamily="34" charset="0"/>
              </a:rPr>
              <a:t>Blake Bingham, P.E.</a:t>
            </a:r>
          </a:p>
          <a:p>
            <a:pPr marL="233363" indent="-233363" algn="ctr">
              <a:lnSpc>
                <a:spcPct val="120000"/>
              </a:lnSpc>
            </a:pPr>
            <a:r>
              <a:rPr lang="en-US" sz="1400" i="1">
                <a:latin typeface="Verdana" pitchFamily="34" charset="0"/>
                <a:sym typeface="Verdana" pitchFamily="34" charset="0"/>
              </a:rPr>
              <a:t>Adjudication Program Manager</a:t>
            </a:r>
          </a:p>
          <a:p>
            <a:pPr marL="233363" indent="-233363" algn="ctr">
              <a:lnSpc>
                <a:spcPct val="120000"/>
              </a:lnSpc>
            </a:pPr>
            <a:r>
              <a:rPr lang="en-US" sz="1600">
                <a:latin typeface="Verdana" pitchFamily="34" charset="0"/>
                <a:sym typeface="Verdana" pitchFamily="34" charset="0"/>
              </a:rPr>
              <a:t>Phone: 801-538-7345</a:t>
            </a:r>
          </a:p>
          <a:p>
            <a:pPr marL="233363" indent="-233363" algn="ctr">
              <a:lnSpc>
                <a:spcPct val="120000"/>
              </a:lnSpc>
            </a:pPr>
            <a:r>
              <a:rPr lang="en-US" sz="1600">
                <a:latin typeface="Verdana" pitchFamily="34" charset="0"/>
                <a:sym typeface="Verdana" pitchFamily="34" charset="0"/>
              </a:rPr>
              <a:t>E-mail: </a:t>
            </a:r>
            <a:r>
              <a:rPr lang="en-US" sz="1600">
                <a:latin typeface="Verdana" pitchFamily="34" charset="0"/>
                <a:sym typeface="Verdana" pitchFamily="34" charset="0"/>
                <a:hlinkClick r:id="rId4"/>
              </a:rPr>
              <a:t>blakebingham@utah.gov</a:t>
            </a:r>
            <a:endParaRPr lang="en-US" sz="1600">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1041400" y="29718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54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buFontTx/>
              <a:buChar char="•"/>
            </a:pPr>
            <a:endParaRPr lang="en-US" sz="2000">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p:cNvSpPr>
          <p:nvPr/>
        </p:nvSpPr>
        <p:spPr bwMode="auto">
          <a:xfrm>
            <a:off x="423863" y="1092200"/>
            <a:ext cx="915193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17525" indent="-517525">
              <a:lnSpc>
                <a:spcPct val="120000"/>
              </a:lnSpc>
              <a:defRPr/>
            </a:pPr>
            <a:r>
              <a:rPr lang="en-US" sz="1300" b="1" u="sng" dirty="0">
                <a:solidFill>
                  <a:schemeClr val="tx1"/>
                </a:solidFill>
                <a:latin typeface="Verdana" pitchFamily="34" charset="0"/>
                <a:ea typeface="ヒラギノ角ゴ Pro W3" charset="-128"/>
                <a:cs typeface="+mn-cs"/>
                <a:sym typeface="Verdana" pitchFamily="34" charset="0"/>
              </a:rPr>
              <a:t>1852</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The first Territorial Legislative Assembly passed an act authorizing the </a:t>
            </a:r>
            <a:r>
              <a:rPr lang="en-US" sz="1300" b="1" dirty="0">
                <a:solidFill>
                  <a:schemeClr val="tx1"/>
                </a:solidFill>
                <a:latin typeface="Verdana" pitchFamily="34" charset="0"/>
                <a:ea typeface="ヒラギノ角ゴ Pro W3" charset="-128"/>
                <a:cs typeface="+mn-cs"/>
                <a:sym typeface="Verdana" pitchFamily="34" charset="0"/>
              </a:rPr>
              <a:t>County Court </a:t>
            </a:r>
            <a:r>
              <a:rPr lang="en-US" sz="1300" dirty="0">
                <a:solidFill>
                  <a:schemeClr val="tx1"/>
                </a:solidFill>
                <a:latin typeface="Verdana" pitchFamily="34" charset="0"/>
                <a:ea typeface="ヒラギノ角ゴ Pro W3" charset="-128"/>
                <a:cs typeface="+mn-cs"/>
                <a:sym typeface="Verdana" pitchFamily="34" charset="0"/>
              </a:rPr>
              <a:t>control of </a:t>
            </a:r>
            <a:r>
              <a:rPr lang="en-US" sz="1300" i="1" dirty="0">
                <a:solidFill>
                  <a:schemeClr val="tx1"/>
                </a:solidFill>
                <a:latin typeface="Verdana" pitchFamily="34" charset="0"/>
                <a:ea typeface="ヒラギノ角ゴ Pro W3" charset="-128"/>
                <a:cs typeface="+mn-cs"/>
                <a:sym typeface="Verdana" pitchFamily="34" charset="0"/>
              </a:rPr>
              <a:t>“all timber, water privileges, or any water course or creek</a:t>
            </a:r>
            <a:r>
              <a:rPr lang="en-US" sz="1300" i="1" dirty="0" smtClean="0">
                <a:solidFill>
                  <a:schemeClr val="tx1"/>
                </a:solidFill>
                <a:latin typeface="Verdana" pitchFamily="34" charset="0"/>
                <a:ea typeface="ヒラギノ角ゴ Pro W3" charset="-128"/>
                <a:cs typeface="+mn-cs"/>
                <a:sym typeface="Verdana" pitchFamily="34" charset="0"/>
              </a:rPr>
              <a:t>.”</a:t>
            </a:r>
            <a:r>
              <a:rPr lang="en-US" sz="1300" dirty="0" smtClean="0">
                <a:solidFill>
                  <a:schemeClr val="tx1"/>
                </a:solidFill>
                <a:latin typeface="Verdana" pitchFamily="34" charset="0"/>
                <a:ea typeface="ヒラギノ角ゴ Pro W3" charset="-128"/>
                <a:cs typeface="+mn-cs"/>
                <a:sym typeface="Verdana" pitchFamily="34" charset="0"/>
              </a:rPr>
              <a:t>  </a:t>
            </a:r>
            <a:r>
              <a:rPr lang="en-US" sz="1300" b="1" i="1" dirty="0" smtClean="0">
                <a:solidFill>
                  <a:schemeClr val="tx1"/>
                </a:solidFill>
                <a:latin typeface="Verdana" pitchFamily="34" charset="0"/>
                <a:ea typeface="ヒラギノ角ゴ Pro W3" charset="-128"/>
                <a:cs typeface="+mn-cs"/>
                <a:sym typeface="Verdana" pitchFamily="34" charset="0"/>
              </a:rPr>
              <a:t>Salt Lake County </a:t>
            </a:r>
            <a:r>
              <a:rPr lang="en-US" sz="1300" dirty="0" smtClean="0">
                <a:solidFill>
                  <a:schemeClr val="tx1"/>
                </a:solidFill>
                <a:latin typeface="Verdana" pitchFamily="34" charset="0"/>
                <a:ea typeface="ヒラギノ角ゴ Pro W3" charset="-128"/>
                <a:cs typeface="+mn-cs"/>
                <a:sym typeface="Verdana" pitchFamily="34" charset="0"/>
              </a:rPr>
              <a:t>was the only one to assume these duties… other counties streams were diverted without public restriction.</a:t>
            </a:r>
            <a:endParaRPr lang="en-US" sz="13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defRPr/>
            </a:pPr>
            <a:endParaRPr lang="en-US" sz="1300" b="1" u="sng" dirty="0" smtClean="0">
              <a:solidFill>
                <a:schemeClr val="tx1"/>
              </a:solidFill>
              <a:latin typeface="Verdana" pitchFamily="34" charset="0"/>
              <a:ea typeface="ヒラギノ角ゴ Pro W3" charset="-128"/>
              <a:sym typeface="Verdana" pitchFamily="34" charset="0"/>
            </a:endParaRPr>
          </a:p>
          <a:p>
            <a:pPr marL="517525" indent="-517525">
              <a:lnSpc>
                <a:spcPct val="120000"/>
              </a:lnSpc>
              <a:defRPr/>
            </a:pPr>
            <a:r>
              <a:rPr lang="en-US" sz="1300" b="1" u="sng" dirty="0" smtClean="0">
                <a:solidFill>
                  <a:schemeClr val="tx1"/>
                </a:solidFill>
                <a:latin typeface="Verdana" pitchFamily="34" charset="0"/>
                <a:ea typeface="ヒラギノ角ゴ Pro W3" charset="-128"/>
                <a:sym typeface="Verdana" pitchFamily="34" charset="0"/>
              </a:rPr>
              <a:t>1877</a:t>
            </a:r>
            <a:r>
              <a:rPr lang="en-US" sz="1300" b="1" dirty="0" smtClean="0">
                <a:solidFill>
                  <a:schemeClr val="tx1"/>
                </a:solidFill>
                <a:latin typeface="Verdana" pitchFamily="34" charset="0"/>
                <a:ea typeface="ヒラギノ角ゴ Pro W3" charset="-128"/>
                <a:sym typeface="Verdana" pitchFamily="34" charset="0"/>
              </a:rPr>
              <a:t>: </a:t>
            </a:r>
            <a:r>
              <a:rPr lang="en-US" sz="1300" dirty="0" smtClean="0">
                <a:solidFill>
                  <a:schemeClr val="tx1"/>
                </a:solidFill>
                <a:latin typeface="Verdana" pitchFamily="34" charset="0"/>
                <a:ea typeface="ヒラギノ角ゴ Pro W3" charset="-128"/>
                <a:sym typeface="Verdana" pitchFamily="34" charset="0"/>
              </a:rPr>
              <a:t>The </a:t>
            </a:r>
            <a:r>
              <a:rPr lang="en-US" sz="1300" b="1" i="1" dirty="0" smtClean="0">
                <a:solidFill>
                  <a:schemeClr val="tx1"/>
                </a:solidFill>
                <a:latin typeface="Verdana" pitchFamily="34" charset="0"/>
                <a:ea typeface="ヒラギノ角ゴ Pro W3" charset="-128"/>
                <a:sym typeface="Verdana" pitchFamily="34" charset="0"/>
              </a:rPr>
              <a:t>Desert Land Act </a:t>
            </a:r>
            <a:r>
              <a:rPr lang="en-US" sz="1300" dirty="0" smtClean="0">
                <a:solidFill>
                  <a:schemeClr val="tx1"/>
                </a:solidFill>
                <a:latin typeface="Verdana" pitchFamily="34" charset="0"/>
                <a:ea typeface="ヒラギノ角ゴ Pro W3" charset="-128"/>
                <a:sym typeface="Verdana" pitchFamily="34" charset="0"/>
              </a:rPr>
              <a:t>was passed to promote homesteading of arid and semiarid public land.  The Act also </a:t>
            </a:r>
            <a:r>
              <a:rPr lang="en-US" sz="1300" b="1" i="1" dirty="0" smtClean="0">
                <a:solidFill>
                  <a:schemeClr val="tx1"/>
                </a:solidFill>
                <a:latin typeface="Verdana" pitchFamily="34" charset="0"/>
                <a:ea typeface="ヒラギノ角ゴ Pro W3" charset="-128"/>
                <a:sym typeface="Verdana" pitchFamily="34" charset="0"/>
              </a:rPr>
              <a:t>severed the title</a:t>
            </a:r>
            <a:r>
              <a:rPr lang="en-US" sz="1300" dirty="0" smtClean="0">
                <a:solidFill>
                  <a:schemeClr val="tx1"/>
                </a:solidFill>
                <a:latin typeface="Verdana" pitchFamily="34" charset="0"/>
                <a:ea typeface="ヒラギノ角ゴ Pro W3" charset="-128"/>
                <a:sym typeface="Verdana" pitchFamily="34" charset="0"/>
              </a:rPr>
              <a:t> of the water from the public land and </a:t>
            </a:r>
            <a:r>
              <a:rPr lang="en-US" sz="1300" b="1" i="1" dirty="0" smtClean="0">
                <a:solidFill>
                  <a:schemeClr val="tx1"/>
                </a:solidFill>
                <a:latin typeface="Verdana" pitchFamily="34" charset="0"/>
                <a:ea typeface="ヒラギノ角ゴ Pro W3" charset="-128"/>
                <a:sym typeface="Verdana" pitchFamily="34" charset="0"/>
              </a:rPr>
              <a:t>delegated authority </a:t>
            </a:r>
            <a:r>
              <a:rPr lang="en-US" sz="1300" dirty="0" smtClean="0">
                <a:solidFill>
                  <a:schemeClr val="tx1"/>
                </a:solidFill>
                <a:latin typeface="Verdana" pitchFamily="34" charset="0"/>
                <a:ea typeface="ヒラギノ角ゴ Pro W3" charset="-128"/>
                <a:sym typeface="Verdana" pitchFamily="34" charset="0"/>
              </a:rPr>
              <a:t>to appropriate the water to the respective </a:t>
            </a:r>
            <a:r>
              <a:rPr lang="en-US" sz="1300" b="1" i="1" dirty="0" smtClean="0">
                <a:solidFill>
                  <a:schemeClr val="tx1"/>
                </a:solidFill>
                <a:latin typeface="Verdana" pitchFamily="34" charset="0"/>
                <a:ea typeface="ヒラギノ角ゴ Pro W3" charset="-128"/>
                <a:sym typeface="Verdana" pitchFamily="34" charset="0"/>
              </a:rPr>
              <a:t>state or territory</a:t>
            </a:r>
            <a:r>
              <a:rPr lang="en-US" sz="1300" dirty="0" smtClean="0">
                <a:solidFill>
                  <a:schemeClr val="tx1"/>
                </a:solidFill>
                <a:latin typeface="Verdana" pitchFamily="34" charset="0"/>
                <a:ea typeface="ヒラギノ角ゴ Pro W3" charset="-128"/>
                <a:sym typeface="Verdana" pitchFamily="34" charset="0"/>
              </a:rPr>
              <a:t>.</a:t>
            </a:r>
            <a:endParaRPr lang="en-US" sz="1300" b="1" dirty="0">
              <a:solidFill>
                <a:schemeClr val="tx1"/>
              </a:solidFill>
              <a:latin typeface="Verdana" pitchFamily="34" charset="0"/>
              <a:ea typeface="ヒラギノ角ゴ Pro W3" charset="-128"/>
              <a:sym typeface="Verdana" pitchFamily="34" charset="0"/>
            </a:endParaRPr>
          </a:p>
          <a:p>
            <a:pPr marL="517525" indent="-517525">
              <a:lnSpc>
                <a:spcPct val="120000"/>
              </a:lnSpc>
              <a:buFont typeface="Arial" pitchFamily="34" charset="0"/>
              <a:buChar char="•"/>
              <a:defRPr/>
            </a:pPr>
            <a:endParaRPr lang="en-US" sz="14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defRPr/>
            </a:pPr>
            <a:r>
              <a:rPr lang="en-US" sz="1300" b="1" u="sng" dirty="0">
                <a:solidFill>
                  <a:schemeClr val="tx1"/>
                </a:solidFill>
                <a:latin typeface="Verdana" pitchFamily="34" charset="0"/>
                <a:ea typeface="ヒラギノ角ゴ Pro W3" charset="-128"/>
                <a:cs typeface="+mn-cs"/>
                <a:sym typeface="Verdana" pitchFamily="34" charset="0"/>
              </a:rPr>
              <a:t>1880</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Due to </a:t>
            </a:r>
            <a:r>
              <a:rPr lang="en-US" sz="1300" b="1" i="1" dirty="0">
                <a:solidFill>
                  <a:schemeClr val="tx1"/>
                </a:solidFill>
                <a:latin typeface="Verdana" pitchFamily="34" charset="0"/>
                <a:ea typeface="ヒラギノ角ゴ Pro W3" charset="-128"/>
                <a:cs typeface="+mn-cs"/>
                <a:sym typeface="Verdana" pitchFamily="34" charset="0"/>
              </a:rPr>
              <a:t>failure to enforce </a:t>
            </a:r>
            <a:r>
              <a:rPr lang="en-US" sz="1300" dirty="0">
                <a:solidFill>
                  <a:schemeClr val="tx1"/>
                </a:solidFill>
                <a:latin typeface="Verdana" pitchFamily="34" charset="0"/>
                <a:ea typeface="ヒラギノ角ゴ Pro W3" charset="-128"/>
                <a:cs typeface="+mn-cs"/>
                <a:sym typeface="Verdana" pitchFamily="34" charset="0"/>
              </a:rPr>
              <a:t>the 1852 act, the legislature passed an act that replaced the County Court’s authority with the </a:t>
            </a:r>
            <a:r>
              <a:rPr lang="en-US" sz="1300" b="1" i="1" dirty="0">
                <a:solidFill>
                  <a:schemeClr val="tx1"/>
                </a:solidFill>
                <a:latin typeface="Verdana" pitchFamily="34" charset="0"/>
                <a:ea typeface="ヒラギノ角ゴ Pro W3" charset="-128"/>
                <a:cs typeface="+mn-cs"/>
                <a:sym typeface="Verdana" pitchFamily="34" charset="0"/>
              </a:rPr>
              <a:t>County Selectmen </a:t>
            </a:r>
            <a:r>
              <a:rPr lang="en-US" sz="1300" dirty="0">
                <a:solidFill>
                  <a:schemeClr val="tx1"/>
                </a:solidFill>
                <a:latin typeface="Verdana" pitchFamily="34" charset="0"/>
                <a:ea typeface="ヒラギノ角ゴ Pro W3" charset="-128"/>
                <a:cs typeface="+mn-cs"/>
                <a:sym typeface="Verdana" pitchFamily="34" charset="0"/>
              </a:rPr>
              <a:t>as the ex-officio water commissioners.  Allowed recognition, determination, and recording… but not appropriation.</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smtClean="0">
                <a:solidFill>
                  <a:schemeClr val="tx1"/>
                </a:solidFill>
                <a:latin typeface="Verdana" pitchFamily="34" charset="0"/>
                <a:ea typeface="ヒラギノ角ゴ Pro W3" charset="-128"/>
                <a:cs typeface="+mn-cs"/>
                <a:sym typeface="Verdana" pitchFamily="34" charset="0"/>
              </a:rPr>
              <a:t>Once again, this was only enforced in a few counties and the certificates were generally considered worthless.</a:t>
            </a:r>
            <a:endParaRPr lang="en-US" sz="13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buFont typeface="Arial" pitchFamily="34" charset="0"/>
              <a:buChar char="•"/>
              <a:defRPr/>
            </a:pPr>
            <a:endParaRPr lang="en-US" sz="1400" b="1" dirty="0">
              <a:solidFill>
                <a:schemeClr val="tx1"/>
              </a:solidFill>
              <a:latin typeface="Verdana" pitchFamily="34" charset="0"/>
              <a:ea typeface="ヒラギノ角ゴ Pro W3" charset="-128"/>
              <a:cs typeface="+mn-cs"/>
              <a:sym typeface="Verdana" pitchFamily="34" charset="0"/>
            </a:endParaRPr>
          </a:p>
          <a:p>
            <a:pPr marL="685800" lvl="1" indent="-228600">
              <a:lnSpc>
                <a:spcPct val="120000"/>
              </a:lnSpc>
              <a:buFont typeface="Arial" pitchFamily="34" charset="0"/>
              <a:buChar char="•"/>
              <a:defRPr/>
            </a:pPr>
            <a:r>
              <a:rPr lang="en-US" sz="1300" b="1" i="1" dirty="0">
                <a:solidFill>
                  <a:schemeClr val="tx1"/>
                </a:solidFill>
                <a:latin typeface="Verdana" pitchFamily="34" charset="0"/>
                <a:ea typeface="ヒラギノ角ゴ Pro W3" charset="-128"/>
                <a:cs typeface="+mn-cs"/>
                <a:sym typeface="Verdana" pitchFamily="34" charset="0"/>
              </a:rPr>
              <a:t>Confusion </a:t>
            </a:r>
            <a:r>
              <a:rPr lang="en-US" sz="1300" dirty="0">
                <a:solidFill>
                  <a:schemeClr val="tx1"/>
                </a:solidFill>
                <a:latin typeface="Verdana" pitchFamily="34" charset="0"/>
                <a:ea typeface="ヒラギノ角ゴ Pro W3" charset="-128"/>
                <a:cs typeface="+mn-cs"/>
                <a:sym typeface="Verdana" pitchFamily="34" charset="0"/>
              </a:rPr>
              <a:t>over existing water rights </a:t>
            </a:r>
            <a:r>
              <a:rPr lang="en-US" sz="1300" dirty="0" smtClean="0">
                <a:solidFill>
                  <a:schemeClr val="tx1"/>
                </a:solidFill>
                <a:latin typeface="Verdana" pitchFamily="34" charset="0"/>
                <a:ea typeface="ヒラギノ角ゴ Pro W3" charset="-128"/>
                <a:cs typeface="+mn-cs"/>
                <a:sym typeface="Verdana" pitchFamily="34" charset="0"/>
              </a:rPr>
              <a:t>continued </a:t>
            </a:r>
            <a:r>
              <a:rPr lang="en-US" sz="1300" dirty="0">
                <a:solidFill>
                  <a:schemeClr val="tx1"/>
                </a:solidFill>
                <a:latin typeface="Verdana" pitchFamily="34" charset="0"/>
                <a:ea typeface="ヒラギノ角ゴ Pro W3" charset="-128"/>
                <a:cs typeface="+mn-cs"/>
                <a:sym typeface="Verdana" pitchFamily="34" charset="0"/>
              </a:rPr>
              <a:t>in spite of the efforts of the Utah Territorial Legislature.</a:t>
            </a:r>
          </a:p>
          <a:p>
            <a:pPr marL="685800" indent="-22860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685800" lvl="1" indent="-22860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The </a:t>
            </a:r>
            <a:r>
              <a:rPr lang="en-US" sz="1300" b="1" i="1" dirty="0">
                <a:solidFill>
                  <a:schemeClr val="tx1"/>
                </a:solidFill>
                <a:latin typeface="Verdana" pitchFamily="34" charset="0"/>
                <a:ea typeface="ヒラギノ角ゴ Pro W3" charset="-128"/>
                <a:cs typeface="+mn-cs"/>
                <a:sym typeface="Verdana" pitchFamily="34" charset="0"/>
              </a:rPr>
              <a:t>Church continued to administer and decree water rights </a:t>
            </a:r>
            <a:r>
              <a:rPr lang="en-US" sz="1300" dirty="0">
                <a:solidFill>
                  <a:schemeClr val="tx1"/>
                </a:solidFill>
                <a:latin typeface="Verdana" pitchFamily="34" charset="0"/>
                <a:ea typeface="ヒラギノ角ゴ Pro W3" charset="-128"/>
                <a:cs typeface="+mn-cs"/>
                <a:sym typeface="Verdana" pitchFamily="34" charset="0"/>
              </a:rPr>
              <a:t>in some areas (e.g. 1879 High Council Decision to divide the waters of the Spanish Fork River among various canal companies).</a:t>
            </a:r>
          </a:p>
          <a:p>
            <a:pPr marL="285750" indent="-285750">
              <a:lnSpc>
                <a:spcPct val="120000"/>
              </a:lnSpc>
              <a:buFont typeface="Arial" pitchFamily="34" charset="0"/>
              <a:buChar char="•"/>
              <a:defRPr/>
            </a:pPr>
            <a:endParaRPr lang="en-US" sz="1400" dirty="0">
              <a:solidFill>
                <a:schemeClr val="tx1"/>
              </a:solidFill>
              <a:latin typeface="Verdana" pitchFamily="34" charset="0"/>
              <a:ea typeface="ヒラギノ角ゴ Pro W3" charset="-128"/>
              <a:cs typeface="+mn-cs"/>
              <a:sym typeface="Verdana" pitchFamily="34" charset="0"/>
            </a:endParaRPr>
          </a:p>
        </p:txBody>
      </p:sp>
      <p:sp>
        <p:nvSpPr>
          <p:cNvPr id="2"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Territorial Era</a:t>
            </a:r>
          </a:p>
        </p:txBody>
      </p:sp>
      <p:pic>
        <p:nvPicPr>
          <p:cNvPr id="3" name="Picture 2"/>
          <p:cNvPicPr>
            <a:picLocks noChangeAspect="1"/>
          </p:cNvPicPr>
          <p:nvPr/>
        </p:nvPicPr>
        <p:blipFill>
          <a:blip r:embed="rId3"/>
          <a:stretch>
            <a:fillRect/>
          </a:stretch>
        </p:blipFill>
        <p:spPr>
          <a:xfrm>
            <a:off x="1327150" y="5867400"/>
            <a:ext cx="1498600" cy="126047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4"/>
          <a:srcRect/>
          <a:stretch/>
        </p:blipFill>
        <p:spPr>
          <a:xfrm>
            <a:off x="3327400" y="5867400"/>
            <a:ext cx="5027613" cy="126047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p:cNvSpPr>
          <p:nvPr/>
        </p:nvSpPr>
        <p:spPr bwMode="auto">
          <a:xfrm>
            <a:off x="508000" y="1092200"/>
            <a:ext cx="814938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79438" indent="-579438">
              <a:lnSpc>
                <a:spcPct val="120000"/>
              </a:lnSpc>
              <a:spcAft>
                <a:spcPts val="1200"/>
              </a:spcAft>
              <a:defRPr/>
            </a:pPr>
            <a:r>
              <a:rPr lang="en-US" sz="1200" b="1" u="sng" dirty="0">
                <a:latin typeface="Verdana" pitchFamily="34" charset="0"/>
                <a:ea typeface="ヒラギノ角ゴ Pro W3" charset="-128"/>
                <a:cs typeface="+mn-cs"/>
                <a:sym typeface="Verdana" pitchFamily="34" charset="0"/>
              </a:rPr>
              <a:t>1896</a:t>
            </a:r>
            <a:r>
              <a:rPr lang="en-US" sz="1200" b="1" dirty="0">
                <a:latin typeface="Verdana" pitchFamily="34" charset="0"/>
                <a:ea typeface="ヒラギノ角ゴ Pro W3" charset="-128"/>
                <a:cs typeface="+mn-cs"/>
                <a:sym typeface="Verdana" pitchFamily="34" charset="0"/>
              </a:rPr>
              <a:t>:</a:t>
            </a:r>
            <a:r>
              <a:rPr lang="en-US" sz="1200" dirty="0">
                <a:latin typeface="Verdana" pitchFamily="34" charset="0"/>
                <a:ea typeface="ヒラギノ角ゴ Pro W3" charset="-128"/>
                <a:cs typeface="+mn-cs"/>
                <a:sym typeface="Verdana" pitchFamily="34" charset="0"/>
              </a:rPr>
              <a:t> Utah gains Statehood. Due to </a:t>
            </a:r>
            <a:r>
              <a:rPr lang="en-US" sz="1200" b="1" i="1" dirty="0">
                <a:latin typeface="Verdana" pitchFamily="34" charset="0"/>
                <a:ea typeface="ヒラギノ角ゴ Pro W3" charset="-128"/>
                <a:cs typeface="+mn-cs"/>
                <a:sym typeface="Verdana" pitchFamily="34" charset="0"/>
              </a:rPr>
              <a:t>fears of possible confiscation </a:t>
            </a:r>
            <a:r>
              <a:rPr lang="en-US" sz="1200" dirty="0">
                <a:latin typeface="Verdana" pitchFamily="34" charset="0"/>
                <a:ea typeface="ヒラギノ角ゴ Pro W3" charset="-128"/>
                <a:cs typeface="+mn-cs"/>
                <a:sym typeface="Verdana" pitchFamily="34" charset="0"/>
              </a:rPr>
              <a:t>of existing water rights by the State under a comprehensive water code, the adopted constitution only had </a:t>
            </a:r>
            <a:r>
              <a:rPr lang="en-US" sz="1200" b="1" i="1" dirty="0">
                <a:latin typeface="Verdana" pitchFamily="34" charset="0"/>
                <a:ea typeface="ヒラギノ角ゴ Pro W3" charset="-128"/>
                <a:cs typeface="+mn-cs"/>
                <a:sym typeface="Verdana" pitchFamily="34" charset="0"/>
              </a:rPr>
              <a:t>one sentence</a:t>
            </a:r>
            <a:r>
              <a:rPr lang="en-US" sz="1200" dirty="0">
                <a:latin typeface="Verdana" pitchFamily="34" charset="0"/>
                <a:ea typeface="ヒラギノ角ゴ Pro W3" charset="-128"/>
                <a:cs typeface="+mn-cs"/>
                <a:sym typeface="Verdana" pitchFamily="34" charset="0"/>
              </a:rPr>
              <a:t> regarding water law</a:t>
            </a:r>
            <a:r>
              <a:rPr lang="en-US" sz="1200" dirty="0" smtClean="0">
                <a:latin typeface="Verdana" pitchFamily="34" charset="0"/>
                <a:ea typeface="ヒラギノ角ゴ Pro W3" charset="-128"/>
                <a:cs typeface="+mn-cs"/>
                <a:sym typeface="Verdana" pitchFamily="34" charset="0"/>
              </a:rPr>
              <a:t>:</a:t>
            </a:r>
            <a:endParaRPr lang="en-US" sz="1050" b="1" dirty="0">
              <a:latin typeface="Verdana" pitchFamily="34" charset="0"/>
              <a:ea typeface="ヒラギノ角ゴ Pro W3" charset="-128"/>
              <a:cs typeface="+mn-cs"/>
              <a:sym typeface="Verdana" pitchFamily="34" charset="0"/>
            </a:endParaRPr>
          </a:p>
          <a:p>
            <a:pPr marL="579438" lvl="1" indent="-579438">
              <a:lnSpc>
                <a:spcPct val="120000"/>
              </a:lnSpc>
              <a:defRPr/>
            </a:pPr>
            <a:r>
              <a:rPr lang="en-US" sz="1100" i="1" dirty="0">
                <a:latin typeface="Verdana" pitchFamily="34" charset="0"/>
                <a:ea typeface="ヒラギノ角ゴ Pro W3" charset="-128"/>
                <a:cs typeface="+mn-cs"/>
                <a:sym typeface="Gill Sans" charset="0"/>
              </a:rPr>
              <a:t>	</a:t>
            </a:r>
            <a:r>
              <a:rPr lang="en-US" sz="1100" i="1" dirty="0" smtClean="0">
                <a:latin typeface="Verdana" pitchFamily="34" charset="0"/>
                <a:ea typeface="ヒラギノ角ゴ Pro W3" charset="-128"/>
                <a:cs typeface="+mn-cs"/>
                <a:sym typeface="Gill Sans" charset="0"/>
              </a:rPr>
              <a:t>	</a:t>
            </a:r>
            <a:r>
              <a:rPr lang="en-US" sz="1050" i="1" dirty="0" smtClean="0">
                <a:latin typeface="Verdana" pitchFamily="34" charset="0"/>
                <a:ea typeface="ヒラギノ角ゴ Pro W3" charset="-128"/>
                <a:cs typeface="+mn-cs"/>
                <a:sym typeface="Gill Sans" charset="0"/>
              </a:rPr>
              <a:t>”</a:t>
            </a:r>
            <a:r>
              <a:rPr lang="en-US" sz="1050" i="1" dirty="0">
                <a:latin typeface="Verdana" pitchFamily="34" charset="0"/>
                <a:ea typeface="ヒラギノ角ゴ Pro W3" charset="-128"/>
                <a:cs typeface="+mn-cs"/>
                <a:sym typeface="Gill Sans" charset="0"/>
              </a:rPr>
              <a:t>All existing rights to the use of any of the waters in this State for any useful or beneficial </a:t>
            </a:r>
            <a:r>
              <a:rPr lang="en-US" sz="1050" i="1" dirty="0" smtClean="0">
                <a:latin typeface="Verdana" pitchFamily="34" charset="0"/>
                <a:ea typeface="ヒラギノ角ゴ Pro W3" charset="-128"/>
                <a:cs typeface="+mn-cs"/>
                <a:sym typeface="Gill Sans" charset="0"/>
              </a:rPr>
              <a:t>purpose</a:t>
            </a:r>
            <a:r>
              <a:rPr lang="en-US" sz="1050" i="1" dirty="0">
                <a:latin typeface="Verdana" pitchFamily="34" charset="0"/>
                <a:ea typeface="ヒラギノ角ゴ Pro W3" charset="-128"/>
                <a:cs typeface="+mn-cs"/>
                <a:sym typeface="Gill Sans" charset="0"/>
              </a:rPr>
              <a:t>, </a:t>
            </a:r>
            <a:r>
              <a:rPr lang="en-US" sz="1050" i="1" dirty="0" smtClean="0">
                <a:latin typeface="Verdana" pitchFamily="34" charset="0"/>
                <a:ea typeface="ヒラギノ角ゴ Pro W3" charset="-128"/>
                <a:cs typeface="+mn-cs"/>
                <a:sym typeface="Gill Sans" charset="0"/>
              </a:rPr>
              <a:t>	are </a:t>
            </a:r>
            <a:r>
              <a:rPr lang="en-US" sz="1050" i="1" dirty="0">
                <a:latin typeface="Verdana" pitchFamily="34" charset="0"/>
                <a:ea typeface="ヒラギノ角ゴ Pro W3" charset="-128"/>
                <a:cs typeface="+mn-cs"/>
                <a:sym typeface="Gill Sans" charset="0"/>
              </a:rPr>
              <a:t>hereby recognized and confirmed.” </a:t>
            </a:r>
          </a:p>
          <a:p>
            <a:pPr marL="579438" lvl="1" indent="-579438">
              <a:lnSpc>
                <a:spcPct val="120000"/>
              </a:lnSpc>
              <a:defRPr/>
            </a:pPr>
            <a:r>
              <a:rPr lang="en-US" sz="1050" b="1" i="1" dirty="0">
                <a:latin typeface="Verdana" pitchFamily="34" charset="0"/>
                <a:ea typeface="ヒラギノ角ゴ Pro W3" charset="-128"/>
                <a:cs typeface="+mn-cs"/>
                <a:sym typeface="Verdana" pitchFamily="34" charset="0"/>
              </a:rPr>
              <a:t>				- Constitution of the State of Utah, Article </a:t>
            </a:r>
            <a:r>
              <a:rPr lang="en-US" sz="1050" b="1" i="1" dirty="0" smtClean="0">
                <a:latin typeface="Verdana" pitchFamily="34" charset="0"/>
                <a:ea typeface="ヒラギノ角ゴ Pro W3" charset="-128"/>
                <a:cs typeface="+mn-cs"/>
                <a:sym typeface="Verdana" pitchFamily="34" charset="0"/>
              </a:rPr>
              <a:t>XVII</a:t>
            </a:r>
          </a:p>
          <a:p>
            <a:pPr marL="579438" lvl="1" indent="-579438">
              <a:lnSpc>
                <a:spcPct val="120000"/>
              </a:lnSpc>
              <a:defRPr/>
            </a:pPr>
            <a:endParaRPr lang="en-US" sz="1050" b="1" i="1" dirty="0">
              <a:latin typeface="Verdana" pitchFamily="34" charset="0"/>
              <a:ea typeface="ヒラギノ角ゴ Pro W3" charset="-128"/>
              <a:cs typeface="+mn-cs"/>
              <a:sym typeface="Verdana" pitchFamily="34" charset="0"/>
            </a:endParaRPr>
          </a:p>
          <a:p>
            <a:pPr marL="579438" indent="-579438">
              <a:lnSpc>
                <a:spcPct val="120000"/>
              </a:lnSpc>
              <a:spcAft>
                <a:spcPts val="1200"/>
              </a:spcAft>
              <a:defRPr/>
            </a:pPr>
            <a:r>
              <a:rPr lang="en-US" sz="1200" b="1" u="sng" dirty="0" smtClean="0">
                <a:latin typeface="Verdana" pitchFamily="34" charset="0"/>
                <a:ea typeface="ヒラギノ角ゴ Pro W3" charset="-128"/>
                <a:sym typeface="Verdana" pitchFamily="34" charset="0"/>
              </a:rPr>
              <a:t>1897</a:t>
            </a:r>
            <a:r>
              <a:rPr lang="en-US" sz="1200" b="1" dirty="0" smtClean="0">
                <a:latin typeface="Verdana" pitchFamily="34" charset="0"/>
                <a:ea typeface="ヒラギノ角ゴ Pro W3" charset="-128"/>
                <a:sym typeface="Verdana" pitchFamily="34" charset="0"/>
              </a:rPr>
              <a:t>:</a:t>
            </a:r>
            <a:r>
              <a:rPr lang="en-US" sz="1200" dirty="0" smtClean="0">
                <a:latin typeface="Verdana" pitchFamily="34" charset="0"/>
                <a:ea typeface="ヒラギノ角ゴ Pro W3" charset="-128"/>
                <a:sym typeface="Verdana" pitchFamily="34" charset="0"/>
              </a:rPr>
              <a:t>  </a:t>
            </a:r>
            <a:r>
              <a:rPr lang="en-US" sz="1200" b="1" i="1" dirty="0" smtClean="0">
                <a:latin typeface="Verdana" pitchFamily="34" charset="0"/>
                <a:ea typeface="ヒラギノ角ゴ Pro W3" charset="-128"/>
                <a:sym typeface="Verdana" pitchFamily="34" charset="0"/>
              </a:rPr>
              <a:t>Office of the State Enginee</a:t>
            </a:r>
            <a:r>
              <a:rPr lang="en-US" sz="1200" dirty="0" smtClean="0">
                <a:latin typeface="Verdana" pitchFamily="34" charset="0"/>
                <a:ea typeface="ヒラギノ角ゴ Pro W3" charset="-128"/>
                <a:sym typeface="Verdana" pitchFamily="34" charset="0"/>
              </a:rPr>
              <a:t>r created and tasked with conducting </a:t>
            </a:r>
            <a:r>
              <a:rPr lang="en-US" sz="1200" b="1" i="1" dirty="0" smtClean="0">
                <a:latin typeface="Verdana" pitchFamily="34" charset="0"/>
                <a:ea typeface="ヒラギノ角ゴ Pro W3" charset="-128"/>
                <a:sym typeface="Verdana" pitchFamily="34" charset="0"/>
              </a:rPr>
              <a:t>hydrographic surveys </a:t>
            </a:r>
            <a:r>
              <a:rPr lang="en-US" sz="1200" dirty="0" smtClean="0">
                <a:latin typeface="Verdana" pitchFamily="34" charset="0"/>
                <a:ea typeface="ヒラギノ角ゴ Pro W3" charset="-128"/>
                <a:sym typeface="Verdana" pitchFamily="34" charset="0"/>
              </a:rPr>
              <a:t>and measuring stream sources.   </a:t>
            </a:r>
            <a:r>
              <a:rPr lang="en-US" sz="1200" b="1" i="1" dirty="0" smtClean="0">
                <a:latin typeface="Verdana" pitchFamily="34" charset="0"/>
                <a:ea typeface="ヒラギノ角ゴ Pro W3" charset="-128"/>
                <a:sym typeface="Verdana" pitchFamily="34" charset="0"/>
              </a:rPr>
              <a:t>Appropriations</a:t>
            </a:r>
            <a:r>
              <a:rPr lang="en-US" sz="1200" dirty="0" smtClean="0">
                <a:latin typeface="Verdana" pitchFamily="34" charset="0"/>
                <a:ea typeface="ヒラギノ角ゴ Pro W3" charset="-128"/>
                <a:sym typeface="Verdana" pitchFamily="34" charset="0"/>
              </a:rPr>
              <a:t> were made by posting notice at the source, the nearest post office, and the county recorder… largely ignored. </a:t>
            </a:r>
            <a:endParaRPr lang="en-US" sz="1050" b="1" i="1" dirty="0">
              <a:latin typeface="Verdana" pitchFamily="34" charset="0"/>
              <a:ea typeface="ヒラギノ角ゴ Pro W3" charset="-128"/>
              <a:sym typeface="Verdana" pitchFamily="34" charset="0"/>
            </a:endParaRPr>
          </a:p>
          <a:p>
            <a:pPr marL="579438" lvl="1" indent="-579438">
              <a:lnSpc>
                <a:spcPct val="120000"/>
              </a:lnSpc>
              <a:defRPr/>
            </a:pPr>
            <a:endParaRPr lang="en-US" sz="1050" b="1" i="1" dirty="0">
              <a:latin typeface="Verdana" pitchFamily="34" charset="0"/>
              <a:ea typeface="ヒラギノ角ゴ Pro W3" charset="-128"/>
              <a:cs typeface="+mn-cs"/>
              <a:sym typeface="Verdana" pitchFamily="34" charset="0"/>
            </a:endParaRPr>
          </a:p>
          <a:p>
            <a:pPr marL="579438" indent="-579438">
              <a:lnSpc>
                <a:spcPct val="120000"/>
              </a:lnSpc>
              <a:defRPr/>
            </a:pPr>
            <a:r>
              <a:rPr lang="en-US" sz="1200" b="1" u="sng" dirty="0">
                <a:solidFill>
                  <a:schemeClr val="tx1"/>
                </a:solidFill>
                <a:latin typeface="Verdana" pitchFamily="34" charset="0"/>
                <a:sym typeface="Verdana" pitchFamily="34" charset="0"/>
              </a:rPr>
              <a:t>1902</a:t>
            </a:r>
            <a:r>
              <a:rPr lang="en-US" sz="1200" b="1" dirty="0">
                <a:solidFill>
                  <a:schemeClr val="tx1"/>
                </a:solidFill>
                <a:latin typeface="Verdana" pitchFamily="34" charset="0"/>
                <a:sym typeface="Verdana" pitchFamily="34" charset="0"/>
              </a:rPr>
              <a:t>:  </a:t>
            </a:r>
            <a:r>
              <a:rPr lang="en-US" sz="1200" dirty="0">
                <a:solidFill>
                  <a:schemeClr val="tx1"/>
                </a:solidFill>
                <a:latin typeface="Verdana" pitchFamily="34" charset="0"/>
                <a:sym typeface="Verdana" pitchFamily="34" charset="0"/>
              </a:rPr>
              <a:t>United States Reclamation Service (i.e. The Bureau of Reclamation) established </a:t>
            </a:r>
            <a:r>
              <a:rPr lang="en-US" sz="1200" dirty="0" smtClean="0">
                <a:solidFill>
                  <a:schemeClr val="tx1"/>
                </a:solidFill>
                <a:latin typeface="Verdana" pitchFamily="34" charset="0"/>
                <a:sym typeface="Verdana" pitchFamily="34" charset="0"/>
              </a:rPr>
              <a:t>to “reclaim</a:t>
            </a:r>
            <a:r>
              <a:rPr lang="en-US" sz="1200" dirty="0">
                <a:solidFill>
                  <a:schemeClr val="tx1"/>
                </a:solidFill>
                <a:latin typeface="Verdana" pitchFamily="34" charset="0"/>
                <a:sym typeface="Verdana" pitchFamily="34" charset="0"/>
              </a:rPr>
              <a:t>” arid lands in the Western United States.</a:t>
            </a:r>
          </a:p>
          <a:p>
            <a:pPr marL="746125" lvl="2" indent="-288925">
              <a:lnSpc>
                <a:spcPct val="120000"/>
              </a:lnSpc>
              <a:buFont typeface="Arial" pitchFamily="34" charset="0"/>
              <a:buChar char="•"/>
              <a:defRPr/>
            </a:pPr>
            <a:r>
              <a:rPr lang="en-US" sz="1200" dirty="0" smtClean="0">
                <a:solidFill>
                  <a:schemeClr val="tx1"/>
                </a:solidFill>
                <a:latin typeface="Verdana" pitchFamily="34" charset="0"/>
                <a:sym typeface="Verdana" pitchFamily="34" charset="0"/>
              </a:rPr>
              <a:t>To secure </a:t>
            </a:r>
            <a:r>
              <a:rPr lang="en-US" sz="1200" dirty="0">
                <a:solidFill>
                  <a:schemeClr val="tx1"/>
                </a:solidFill>
                <a:latin typeface="Verdana" pitchFamily="34" charset="0"/>
                <a:sym typeface="Verdana" pitchFamily="34" charset="0"/>
              </a:rPr>
              <a:t>Federal funding for </a:t>
            </a:r>
            <a:r>
              <a:rPr lang="en-US" sz="1200" b="1" i="1" dirty="0" smtClean="0">
                <a:solidFill>
                  <a:schemeClr val="tx1"/>
                </a:solidFill>
                <a:latin typeface="Verdana" pitchFamily="34" charset="0"/>
                <a:sym typeface="Verdana" pitchFamily="34" charset="0"/>
              </a:rPr>
              <a:t>Reclamation </a:t>
            </a:r>
            <a:r>
              <a:rPr lang="en-US" sz="1200" b="1" i="1" dirty="0">
                <a:solidFill>
                  <a:schemeClr val="tx1"/>
                </a:solidFill>
                <a:latin typeface="Verdana" pitchFamily="34" charset="0"/>
                <a:sym typeface="Verdana" pitchFamily="34" charset="0"/>
              </a:rPr>
              <a:t>projects</a:t>
            </a:r>
            <a:r>
              <a:rPr lang="en-US" sz="1200" dirty="0">
                <a:solidFill>
                  <a:schemeClr val="tx1"/>
                </a:solidFill>
                <a:latin typeface="Verdana" pitchFamily="34" charset="0"/>
                <a:sym typeface="Verdana" pitchFamily="34" charset="0"/>
              </a:rPr>
              <a:t>, </a:t>
            </a:r>
            <a:r>
              <a:rPr lang="en-US" sz="1200" dirty="0" smtClean="0">
                <a:solidFill>
                  <a:schemeClr val="tx1"/>
                </a:solidFill>
                <a:latin typeface="Verdana" pitchFamily="34" charset="0"/>
                <a:sym typeface="Verdana" pitchFamily="34" charset="0"/>
              </a:rPr>
              <a:t>states </a:t>
            </a:r>
            <a:r>
              <a:rPr lang="en-US" sz="1200" dirty="0">
                <a:solidFill>
                  <a:schemeClr val="tx1"/>
                </a:solidFill>
                <a:latin typeface="Verdana" pitchFamily="34" charset="0"/>
                <a:sym typeface="Verdana" pitchFamily="34" charset="0"/>
              </a:rPr>
              <a:t>were encouraged to adopt </a:t>
            </a:r>
            <a:r>
              <a:rPr lang="en-US" sz="1200" b="1" i="1" dirty="0">
                <a:solidFill>
                  <a:schemeClr val="tx1"/>
                </a:solidFill>
                <a:latin typeface="Verdana" pitchFamily="34" charset="0"/>
                <a:sym typeface="Verdana" pitchFamily="34" charset="0"/>
              </a:rPr>
              <a:t>statutes</a:t>
            </a:r>
            <a:r>
              <a:rPr lang="en-US" sz="1200" dirty="0">
                <a:solidFill>
                  <a:schemeClr val="tx1"/>
                </a:solidFill>
                <a:latin typeface="Verdana" pitchFamily="34" charset="0"/>
                <a:sym typeface="Verdana" pitchFamily="34" charset="0"/>
              </a:rPr>
              <a:t> which provided certainty regarding existing water rights and future appropriations.</a:t>
            </a:r>
          </a:p>
          <a:p>
            <a:pPr marL="579438" indent="-579438">
              <a:lnSpc>
                <a:spcPct val="120000"/>
              </a:lnSpc>
              <a:buFont typeface="Arial" pitchFamily="34" charset="0"/>
              <a:buChar char="•"/>
              <a:defRPr/>
            </a:pPr>
            <a:endParaRPr lang="en-US" sz="1200" b="1" dirty="0">
              <a:solidFill>
                <a:schemeClr val="tx1"/>
              </a:solidFill>
              <a:latin typeface="Verdana" pitchFamily="34" charset="0"/>
              <a:sym typeface="Verdana" pitchFamily="34" charset="0"/>
            </a:endParaRPr>
          </a:p>
          <a:p>
            <a:pPr marL="579438" indent="-579438">
              <a:lnSpc>
                <a:spcPct val="120000"/>
              </a:lnSpc>
              <a:defRPr/>
            </a:pPr>
            <a:r>
              <a:rPr lang="en-US" sz="1200" b="1" u="sng" dirty="0">
                <a:solidFill>
                  <a:schemeClr val="tx1"/>
                </a:solidFill>
                <a:latin typeface="Verdana" pitchFamily="34" charset="0"/>
                <a:sym typeface="Verdana" pitchFamily="34" charset="0"/>
              </a:rPr>
              <a:t>1903</a:t>
            </a:r>
            <a:r>
              <a:rPr lang="en-US" sz="1200" b="1" dirty="0">
                <a:solidFill>
                  <a:schemeClr val="tx1"/>
                </a:solidFill>
                <a:latin typeface="Verdana" pitchFamily="34" charset="0"/>
                <a:sym typeface="Verdana" pitchFamily="34" charset="0"/>
              </a:rPr>
              <a:t>:  </a:t>
            </a:r>
            <a:r>
              <a:rPr lang="en-US" sz="1200" dirty="0">
                <a:latin typeface="Verdana" pitchFamily="34" charset="0"/>
                <a:ea typeface="ヒラギノ角ゴ Pro W3" charset="-128"/>
                <a:sym typeface="Verdana" pitchFamily="34" charset="0"/>
              </a:rPr>
              <a:t>State legislature enacted the first </a:t>
            </a:r>
            <a:r>
              <a:rPr lang="en-US" sz="1200" b="1" i="1" dirty="0">
                <a:latin typeface="Verdana" pitchFamily="34" charset="0"/>
                <a:ea typeface="ヒラギノ角ゴ Pro W3" charset="-128"/>
                <a:sym typeface="Verdana" pitchFamily="34" charset="0"/>
              </a:rPr>
              <a:t>Utah Water Law </a:t>
            </a:r>
            <a:r>
              <a:rPr lang="en-US" sz="1200" dirty="0">
                <a:latin typeface="Verdana" pitchFamily="34" charset="0"/>
                <a:ea typeface="ヒラギノ角ゴ Pro W3" charset="-128"/>
                <a:sym typeface="Verdana" pitchFamily="34" charset="0"/>
              </a:rPr>
              <a:t>which provided for (among others):</a:t>
            </a:r>
          </a:p>
          <a:p>
            <a:pPr marL="746125" lvl="2" indent="-288925">
              <a:lnSpc>
                <a:spcPct val="120000"/>
              </a:lnSpc>
              <a:buFont typeface="Arial" charset="0"/>
              <a:buChar char="•"/>
              <a:defRPr/>
            </a:pPr>
            <a:r>
              <a:rPr lang="en-US" sz="1200" dirty="0">
                <a:latin typeface="Verdana" pitchFamily="34" charset="0"/>
                <a:ea typeface="ヒラギノ角ゴ Pro W3" charset="-128"/>
                <a:sym typeface="Verdana" pitchFamily="34" charset="0"/>
              </a:rPr>
              <a:t>The definition and public </a:t>
            </a:r>
            <a:r>
              <a:rPr lang="en-US" sz="1200" b="1" i="1" dirty="0">
                <a:latin typeface="Verdana" pitchFamily="34" charset="0"/>
                <a:ea typeface="ヒラギノ角ゴ Pro W3" charset="-128"/>
                <a:sym typeface="Verdana" pitchFamily="34" charset="0"/>
              </a:rPr>
              <a:t>recording of all existing water </a:t>
            </a:r>
            <a:r>
              <a:rPr lang="en-US" sz="1200" b="1" i="1" dirty="0" smtClean="0">
                <a:latin typeface="Verdana" pitchFamily="34" charset="0"/>
                <a:ea typeface="ヒラギノ角ゴ Pro W3" charset="-128"/>
                <a:sym typeface="Verdana" pitchFamily="34" charset="0"/>
              </a:rPr>
              <a:t>rights </a:t>
            </a:r>
            <a:r>
              <a:rPr lang="en-US" sz="1200" dirty="0" smtClean="0">
                <a:latin typeface="Verdana" pitchFamily="34" charset="0"/>
                <a:ea typeface="ヒラギノ角ゴ Pro W3" charset="-128"/>
                <a:sym typeface="Verdana" pitchFamily="34" charset="0"/>
              </a:rPr>
              <a:t>and </a:t>
            </a:r>
            <a:r>
              <a:rPr lang="en-US" sz="1200" dirty="0">
                <a:latin typeface="Verdana" pitchFamily="34" charset="0"/>
                <a:ea typeface="ヒラギノ角ゴ Pro W3" charset="-128"/>
                <a:sym typeface="Verdana" pitchFamily="34" charset="0"/>
              </a:rPr>
              <a:t>the </a:t>
            </a:r>
            <a:r>
              <a:rPr lang="en-US" sz="1200" b="1" i="1" dirty="0">
                <a:latin typeface="Verdana" pitchFamily="34" charset="0"/>
                <a:ea typeface="ヒラギノ角ゴ Pro W3" charset="-128"/>
                <a:sym typeface="Verdana" pitchFamily="34" charset="0"/>
              </a:rPr>
              <a:t>adjudicating of </a:t>
            </a:r>
            <a:r>
              <a:rPr lang="en-US" sz="1200" b="1" i="1" dirty="0" smtClean="0">
                <a:latin typeface="Verdana" pitchFamily="34" charset="0"/>
                <a:ea typeface="ヒラギノ角ゴ Pro W3" charset="-128"/>
                <a:sym typeface="Verdana" pitchFamily="34" charset="0"/>
              </a:rPr>
              <a:t>rights </a:t>
            </a:r>
            <a:r>
              <a:rPr lang="en-US" sz="1200" dirty="0" smtClean="0">
                <a:latin typeface="Verdana" pitchFamily="34" charset="0"/>
                <a:ea typeface="ヒラギノ角ゴ Pro W3" charset="-128"/>
                <a:sym typeface="Verdana" pitchFamily="34" charset="0"/>
              </a:rPr>
              <a:t>by the Court.  Legislature failed to provide funding to the local Courts.</a:t>
            </a:r>
            <a:endParaRPr lang="en-US" sz="1050" i="1" dirty="0">
              <a:latin typeface="Verdana" pitchFamily="34" charset="0"/>
              <a:ea typeface="ヒラギノ角ゴ Pro W3" charset="-128"/>
              <a:sym typeface="Gill Sans" charset="0"/>
            </a:endParaRPr>
          </a:p>
          <a:p>
            <a:pPr marL="579438" lvl="1" indent="-579438">
              <a:lnSpc>
                <a:spcPct val="120000"/>
              </a:lnSpc>
              <a:defRPr/>
            </a:pPr>
            <a:r>
              <a:rPr lang="en-US" sz="1050" i="1" dirty="0" smtClean="0">
                <a:latin typeface="Verdana" pitchFamily="34" charset="0"/>
                <a:ea typeface="ヒラギノ角ゴ Pro W3" charset="-128"/>
                <a:sym typeface="Gill Sans" charset="0"/>
              </a:rPr>
              <a:t>	</a:t>
            </a:r>
          </a:p>
          <a:p>
            <a:pPr marL="579438" lvl="1" indent="-579438">
              <a:lnSpc>
                <a:spcPct val="120000"/>
              </a:lnSpc>
              <a:defRPr/>
            </a:pPr>
            <a:r>
              <a:rPr lang="en-US" sz="1050" i="1" dirty="0">
                <a:latin typeface="Verdana" pitchFamily="34" charset="0"/>
                <a:ea typeface="ヒラギノ角ゴ Pro W3" charset="-128"/>
                <a:sym typeface="Gill Sans" charset="0"/>
              </a:rPr>
              <a:t>	</a:t>
            </a:r>
            <a:r>
              <a:rPr lang="en-US" sz="1050" i="1" dirty="0" smtClean="0">
                <a:latin typeface="Verdana" pitchFamily="34" charset="0"/>
                <a:ea typeface="ヒラギノ角ゴ Pro W3" charset="-128"/>
                <a:sym typeface="Gill Sans" charset="0"/>
              </a:rPr>
              <a:t>	”While this law was ideal in purpose and virtue… the law failed miserably as a means of adjudicating 	existing water rights.  As a matter of fact no rights were ever adjudicated by virtue of it.”</a:t>
            </a:r>
            <a:endParaRPr lang="en-US" sz="1050" i="1" dirty="0">
              <a:latin typeface="Verdana" pitchFamily="34" charset="0"/>
              <a:ea typeface="ヒラギノ角ゴ Pro W3" charset="-128"/>
              <a:sym typeface="Gill Sans" charset="0"/>
            </a:endParaRPr>
          </a:p>
          <a:p>
            <a:pPr marL="579438" lvl="1" indent="-579438">
              <a:lnSpc>
                <a:spcPct val="120000"/>
              </a:lnSpc>
              <a:defRPr/>
            </a:pPr>
            <a:r>
              <a:rPr lang="en-US" sz="1050" b="1" i="1" dirty="0">
                <a:latin typeface="Verdana" pitchFamily="34" charset="0"/>
                <a:ea typeface="ヒラギノ角ゴ Pro W3" charset="-128"/>
                <a:sym typeface="Verdana" pitchFamily="34" charset="0"/>
              </a:rPr>
              <a:t>				- </a:t>
            </a:r>
            <a:r>
              <a:rPr lang="en-US" sz="1050" b="1" i="1" dirty="0" smtClean="0">
                <a:latin typeface="Verdana" pitchFamily="34" charset="0"/>
                <a:ea typeface="ヒラギノ角ゴ Pro W3" charset="-128"/>
                <a:sym typeface="Verdana" pitchFamily="34" charset="0"/>
              </a:rPr>
              <a:t>State Engineer Biennial Report 1919-20</a:t>
            </a:r>
            <a:endParaRPr lang="en-US" sz="1200" dirty="0">
              <a:latin typeface="Verdana" pitchFamily="34" charset="0"/>
              <a:ea typeface="ヒラギノ角ゴ Pro W3" charset="-128"/>
              <a:sym typeface="Verdana" pitchFamily="34" charset="0"/>
            </a:endParaRPr>
          </a:p>
          <a:p>
            <a:pPr marL="579438" indent="-579438">
              <a:lnSpc>
                <a:spcPct val="120000"/>
              </a:lnSpc>
              <a:defRPr/>
            </a:pPr>
            <a:endParaRPr lang="en-US" sz="1200" b="1" dirty="0">
              <a:latin typeface="Verdana" pitchFamily="34" charset="0"/>
              <a:ea typeface="ヒラギノ角ゴ Pro W3" charset="-128"/>
              <a:sym typeface="Verdana" pitchFamily="34" charset="0"/>
            </a:endParaRPr>
          </a:p>
          <a:p>
            <a:pPr marL="579438" indent="-579438">
              <a:lnSpc>
                <a:spcPct val="120000"/>
              </a:lnSpc>
              <a:defRPr/>
            </a:pPr>
            <a:r>
              <a:rPr lang="en-US" sz="1200" b="1" u="sng" dirty="0">
                <a:latin typeface="Verdana" pitchFamily="34" charset="0"/>
                <a:ea typeface="ヒラギノ角ゴ Pro W3" charset="-128"/>
                <a:sym typeface="Verdana" pitchFamily="34" charset="0"/>
              </a:rPr>
              <a:t>1919:</a:t>
            </a:r>
            <a:r>
              <a:rPr lang="en-US" sz="1200" dirty="0">
                <a:latin typeface="Verdana" pitchFamily="34" charset="0"/>
                <a:ea typeface="ヒラギノ角ゴ Pro W3" charset="-128"/>
                <a:sym typeface="Verdana" pitchFamily="34" charset="0"/>
              </a:rPr>
              <a:t>  The legislature provided the “machinery” to adjudicate water rights on a given stream by </a:t>
            </a:r>
            <a:r>
              <a:rPr lang="en-US" sz="1200" dirty="0" smtClean="0">
                <a:latin typeface="Verdana" pitchFamily="34" charset="0"/>
                <a:ea typeface="ヒラギノ角ゴ Pro W3" charset="-128"/>
                <a:sym typeface="Verdana" pitchFamily="34" charset="0"/>
              </a:rPr>
              <a:t>directing </a:t>
            </a:r>
            <a:r>
              <a:rPr lang="en-US" sz="1200" dirty="0">
                <a:latin typeface="Verdana" pitchFamily="34" charset="0"/>
                <a:ea typeface="ヒラギノ角ゴ Pro W3" charset="-128"/>
                <a:sym typeface="Verdana" pitchFamily="34" charset="0"/>
              </a:rPr>
              <a:t>the </a:t>
            </a:r>
            <a:r>
              <a:rPr lang="en-US" sz="1200" b="1" i="1" dirty="0">
                <a:latin typeface="Verdana" pitchFamily="34" charset="0"/>
                <a:ea typeface="ヒラギノ角ゴ Pro W3" charset="-128"/>
                <a:sym typeface="Verdana" pitchFamily="34" charset="0"/>
              </a:rPr>
              <a:t>State Engineer</a:t>
            </a:r>
            <a:r>
              <a:rPr lang="en-US" sz="1200" b="1" dirty="0">
                <a:latin typeface="Verdana" pitchFamily="34" charset="0"/>
                <a:ea typeface="ヒラギノ角ゴ Pro W3" charset="-128"/>
                <a:sym typeface="Verdana" pitchFamily="34" charset="0"/>
              </a:rPr>
              <a:t> </a:t>
            </a:r>
            <a:r>
              <a:rPr lang="en-US" sz="1200" dirty="0" smtClean="0">
                <a:latin typeface="Verdana" pitchFamily="34" charset="0"/>
                <a:ea typeface="ヒラギノ角ゴ Pro W3" charset="-128"/>
                <a:sym typeface="Verdana" pitchFamily="34" charset="0"/>
              </a:rPr>
              <a:t>to </a:t>
            </a:r>
            <a:r>
              <a:rPr lang="en-US" sz="1200" dirty="0">
                <a:latin typeface="Verdana" pitchFamily="34" charset="0"/>
                <a:ea typeface="ヒラギノ角ゴ Pro W3" charset="-128"/>
                <a:sym typeface="Verdana" pitchFamily="34" charset="0"/>
              </a:rPr>
              <a:t>develop a “</a:t>
            </a:r>
            <a:r>
              <a:rPr lang="en-US" sz="1200" b="1" i="1" dirty="0">
                <a:latin typeface="Verdana" pitchFamily="34" charset="0"/>
                <a:ea typeface="ヒラギノ角ゴ Pro W3" charset="-128"/>
                <a:sym typeface="Verdana" pitchFamily="34" charset="0"/>
              </a:rPr>
              <a:t>proposed determination</a:t>
            </a:r>
            <a:r>
              <a:rPr lang="en-US" sz="1200" dirty="0">
                <a:latin typeface="Verdana" pitchFamily="34" charset="0"/>
                <a:ea typeface="ヒラギノ角ゴ Pro W3" charset="-128"/>
                <a:sym typeface="Verdana" pitchFamily="34" charset="0"/>
              </a:rPr>
              <a:t>” of water rights for the </a:t>
            </a:r>
            <a:r>
              <a:rPr lang="en-US" sz="1200" dirty="0" smtClean="0">
                <a:latin typeface="Verdana" pitchFamily="34" charset="0"/>
                <a:ea typeface="ヒラギノ角ゴ Pro W3" charset="-128"/>
                <a:sym typeface="Verdana" pitchFamily="34" charset="0"/>
              </a:rPr>
              <a:t>Court to consider.</a:t>
            </a:r>
            <a:endParaRPr lang="en-US" sz="1200" dirty="0">
              <a:latin typeface="Verdana" pitchFamily="34" charset="0"/>
              <a:ea typeface="ヒラギノ角ゴ Pro W3" charset="-128"/>
              <a:sym typeface="Verdana" pitchFamily="34" charset="0"/>
            </a:endParaRPr>
          </a:p>
          <a:p>
            <a:pPr marL="285750" indent="-285750">
              <a:lnSpc>
                <a:spcPct val="120000"/>
              </a:lnSpc>
              <a:buFont typeface="Arial" charset="0"/>
              <a:buChar char="•"/>
              <a:defRPr/>
            </a:pPr>
            <a:endParaRPr lang="en-US" sz="1200" dirty="0">
              <a:latin typeface="Verdana" pitchFamily="34" charset="0"/>
              <a:ea typeface="ヒラギノ角ゴ Pro W3" charset="-128"/>
              <a:cs typeface="+mn-cs"/>
              <a:sym typeface="Verdana" pitchFamily="34" charset="0"/>
            </a:endParaRPr>
          </a:p>
        </p:txBody>
      </p:sp>
      <p:sp>
        <p:nvSpPr>
          <p:cNvPr id="16387"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Statehood and Beyond</a:t>
            </a:r>
          </a:p>
        </p:txBody>
      </p:sp>
      <p:grpSp>
        <p:nvGrpSpPr>
          <p:cNvPr id="16388" name="Group 2"/>
          <p:cNvGrpSpPr>
            <a:grpSpLocks/>
          </p:cNvGrpSpPr>
          <p:nvPr/>
        </p:nvGrpSpPr>
        <p:grpSpPr bwMode="auto">
          <a:xfrm>
            <a:off x="8564563" y="2647950"/>
            <a:ext cx="1219200" cy="1817688"/>
            <a:chOff x="8509000" y="1092200"/>
            <a:chExt cx="1219200" cy="1817504"/>
          </a:xfrm>
        </p:grpSpPr>
        <p:pic>
          <p:nvPicPr>
            <p:cNvPr id="1638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1825" y="1092200"/>
              <a:ext cx="973975" cy="140970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09000" y="2501757"/>
              <a:ext cx="1219200" cy="407947"/>
            </a:xfrm>
            <a:prstGeom prst="rect">
              <a:avLst/>
            </a:prstGeom>
            <a:noFill/>
          </p:spPr>
          <p:txBody>
            <a:bodyPr>
              <a:spAutoFit/>
            </a:bodyPr>
            <a:lstStyle/>
            <a:p>
              <a:pPr algn="ctr">
                <a:defRPr/>
              </a:pPr>
              <a:r>
                <a:rPr lang="en-US" sz="1050" b="1" i="1" dirty="0">
                  <a:latin typeface="Gill Sans" charset="0"/>
                  <a:ea typeface="ヒラギノ角ゴ Pro W3" charset="-128"/>
                  <a:cs typeface="+mn-cs"/>
                  <a:sym typeface="Gill Sans" charset="0"/>
                </a:rPr>
                <a:t>Willard Young</a:t>
              </a:r>
            </a:p>
            <a:p>
              <a:pPr algn="ctr">
                <a:defRPr/>
              </a:pPr>
              <a:r>
                <a:rPr lang="en-US" sz="1000" dirty="0">
                  <a:latin typeface="Gill Sans" charset="0"/>
                  <a:ea typeface="ヒラギノ角ゴ Pro W3" charset="-128"/>
                  <a:cs typeface="+mn-cs"/>
                  <a:sym typeface="Gill Sans" charset="0"/>
                </a:rPr>
                <a:t>State Engineer</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p:cNvSpPr>
          <p:nvPr/>
        </p:nvSpPr>
        <p:spPr bwMode="auto">
          <a:xfrm>
            <a:off x="508000" y="1122363"/>
            <a:ext cx="899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85750" indent="-285750">
              <a:lnSpc>
                <a:spcPct val="120000"/>
              </a:lnSpc>
              <a:buFont typeface="Arial" charset="0"/>
              <a:buChar char="•"/>
              <a:defRPr/>
            </a:pPr>
            <a:r>
              <a:rPr lang="en-US" sz="1300" dirty="0">
                <a:solidFill>
                  <a:schemeClr val="tx1"/>
                </a:solidFill>
                <a:latin typeface="Verdana" pitchFamily="34" charset="0"/>
                <a:ea typeface="ヒラギノ角ゴ Pro W3" charset="-128"/>
                <a:cs typeface="+mn-cs"/>
                <a:sym typeface="Verdana" pitchFamily="34" charset="0"/>
              </a:rPr>
              <a:t>Prior to the enactment of the comprehensive Utah Water Law in 1903, rights to the use of water typically fell into a combination of five categories: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Rights decreed by </a:t>
            </a:r>
            <a:r>
              <a:rPr lang="en-US" sz="1300" b="1" i="1" dirty="0">
                <a:solidFill>
                  <a:schemeClr val="tx1"/>
                </a:solidFill>
                <a:latin typeface="Verdana" pitchFamily="34" charset="0"/>
                <a:ea typeface="ヒラギノ角ゴ Pro W3" charset="-128"/>
                <a:cs typeface="+mn-cs"/>
                <a:sym typeface="Verdana" pitchFamily="34" charset="0"/>
              </a:rPr>
              <a:t>ecclesiastical leaders</a:t>
            </a:r>
            <a:r>
              <a:rPr lang="en-US" sz="1300" dirty="0">
                <a:solidFill>
                  <a:schemeClr val="tx1"/>
                </a:solidFill>
                <a:latin typeface="Verdana" pitchFamily="34" charset="0"/>
                <a:ea typeface="ヒラギノ角ゴ Pro W3" charset="-128"/>
                <a:cs typeface="+mn-cs"/>
                <a:sym typeface="Verdana" pitchFamily="34" charset="0"/>
              </a:rPr>
              <a:t>.</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Claims </a:t>
            </a:r>
            <a:r>
              <a:rPr lang="en-US" sz="1300" b="1" i="1" dirty="0">
                <a:solidFill>
                  <a:schemeClr val="tx1"/>
                </a:solidFill>
                <a:latin typeface="Verdana" pitchFamily="34" charset="0"/>
                <a:ea typeface="ヒラギノ角ゴ Pro W3" charset="-128"/>
                <a:cs typeface="+mn-cs"/>
                <a:sym typeface="Verdana" pitchFamily="34" charset="0"/>
              </a:rPr>
              <a:t>filed for record</a:t>
            </a:r>
            <a:r>
              <a:rPr lang="en-US" sz="1300" dirty="0">
                <a:solidFill>
                  <a:schemeClr val="tx1"/>
                </a:solidFill>
                <a:latin typeface="Verdana" pitchFamily="34" charset="0"/>
                <a:ea typeface="ヒラギノ角ゴ Pro W3" charset="-128"/>
                <a:cs typeface="+mn-cs"/>
                <a:sym typeface="Verdana" pitchFamily="34" charset="0"/>
              </a:rPr>
              <a:t> at the county.</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Rights </a:t>
            </a:r>
            <a:r>
              <a:rPr lang="en-US" sz="1300" b="1" i="1" dirty="0">
                <a:solidFill>
                  <a:schemeClr val="tx1"/>
                </a:solidFill>
                <a:latin typeface="Verdana" pitchFamily="34" charset="0"/>
                <a:ea typeface="ヒラギノ角ゴ Pro W3" charset="-128"/>
                <a:cs typeface="+mn-cs"/>
                <a:sym typeface="Verdana" pitchFamily="34" charset="0"/>
              </a:rPr>
              <a:t>decreed by a court </a:t>
            </a:r>
            <a:r>
              <a:rPr lang="en-US" sz="1300" dirty="0">
                <a:solidFill>
                  <a:schemeClr val="tx1"/>
                </a:solidFill>
                <a:latin typeface="Verdana" pitchFamily="34" charset="0"/>
                <a:ea typeface="ヒラギノ角ゴ Pro W3" charset="-128"/>
                <a:cs typeface="+mn-cs"/>
                <a:sym typeface="Verdana" pitchFamily="34" charset="0"/>
              </a:rPr>
              <a:t>(typically involving limited parties) and recorded at the Courthouse.</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Contractual</a:t>
            </a:r>
            <a:r>
              <a:rPr lang="en-US" sz="1300" b="1" dirty="0">
                <a:solidFill>
                  <a:schemeClr val="tx1"/>
                </a:solidFill>
                <a:latin typeface="Verdana" pitchFamily="34" charset="0"/>
                <a:ea typeface="ヒラギノ角ゴ Pro W3" charset="-128"/>
                <a:cs typeface="+mn-cs"/>
                <a:sym typeface="Verdana" pitchFamily="34" charset="0"/>
              </a:rPr>
              <a:t> </a:t>
            </a:r>
            <a:r>
              <a:rPr lang="en-US" sz="1300" b="1" i="1" dirty="0">
                <a:solidFill>
                  <a:schemeClr val="tx1"/>
                </a:solidFill>
                <a:latin typeface="Verdana" pitchFamily="34" charset="0"/>
                <a:ea typeface="ヒラギノ角ゴ Pro W3" charset="-128"/>
                <a:cs typeface="+mn-cs"/>
                <a:sym typeface="Verdana" pitchFamily="34" charset="0"/>
              </a:rPr>
              <a:t>agreements</a:t>
            </a:r>
            <a:r>
              <a:rPr lang="en-US" sz="1300" i="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between various entities.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Claims </a:t>
            </a:r>
            <a:r>
              <a:rPr lang="en-US" sz="1300" b="1" i="1" dirty="0">
                <a:solidFill>
                  <a:schemeClr val="tx1"/>
                </a:solidFill>
                <a:latin typeface="Verdana" pitchFamily="34" charset="0"/>
                <a:ea typeface="ヒラギノ角ゴ Pro W3" charset="-128"/>
                <a:cs typeface="+mn-cs"/>
                <a:sym typeface="Verdana" pitchFamily="34" charset="0"/>
              </a:rPr>
              <a:t>never manifested in any record</a:t>
            </a:r>
            <a:r>
              <a:rPr lang="en-US" sz="1300" dirty="0">
                <a:solidFill>
                  <a:schemeClr val="tx1"/>
                </a:solidFill>
                <a:latin typeface="Verdana" pitchFamily="34" charset="0"/>
                <a:ea typeface="ヒラギノ角ゴ Pro W3" charset="-128"/>
                <a:cs typeface="+mn-cs"/>
                <a:sym typeface="Verdana" pitchFamily="34" charset="0"/>
              </a:rPr>
              <a:t>, but evidenced by pre-statutory use.</a:t>
            </a:r>
          </a:p>
          <a:p>
            <a:pPr marL="285750" indent="-28575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285750" indent="-28575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The lack of a definitive water law created a number of issues: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There was typically </a:t>
            </a:r>
            <a:r>
              <a:rPr lang="en-US" sz="1300" b="1" i="1" dirty="0">
                <a:solidFill>
                  <a:schemeClr val="tx1"/>
                </a:solidFill>
                <a:latin typeface="Verdana" pitchFamily="34" charset="0"/>
                <a:ea typeface="ヒラギノ角ゴ Pro W3" charset="-128"/>
                <a:cs typeface="+mn-cs"/>
                <a:sym typeface="Verdana" pitchFamily="34" charset="0"/>
              </a:rPr>
              <a:t>no public record </a:t>
            </a:r>
            <a:r>
              <a:rPr lang="en-US" sz="1300" dirty="0">
                <a:solidFill>
                  <a:schemeClr val="tx1"/>
                </a:solidFill>
                <a:latin typeface="Verdana" pitchFamily="34" charset="0"/>
                <a:ea typeface="ヒラギノ角ゴ Pro W3" charset="-128"/>
                <a:cs typeface="+mn-cs"/>
                <a:sym typeface="Verdana" pitchFamily="34" charset="0"/>
              </a:rPr>
              <a:t>of existing water rights.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Since there was no record, </a:t>
            </a:r>
            <a:r>
              <a:rPr lang="en-US" sz="1300" b="1" i="1" dirty="0">
                <a:solidFill>
                  <a:schemeClr val="tx1"/>
                </a:solidFill>
                <a:latin typeface="Verdana" pitchFamily="34" charset="0"/>
                <a:ea typeface="ヒラギノ角ゴ Pro W3" charset="-128"/>
                <a:cs typeface="+mn-cs"/>
                <a:sym typeface="Verdana" pitchFamily="34" charset="0"/>
              </a:rPr>
              <a:t>over appropriation </a:t>
            </a:r>
            <a:r>
              <a:rPr lang="en-US" sz="1300" dirty="0">
                <a:solidFill>
                  <a:schemeClr val="tx1"/>
                </a:solidFill>
                <a:latin typeface="Verdana" pitchFamily="34" charset="0"/>
                <a:ea typeface="ヒラギノ角ゴ Pro W3" charset="-128"/>
                <a:cs typeface="+mn-cs"/>
                <a:sym typeface="Verdana" pitchFamily="34" charset="0"/>
              </a:rPr>
              <a:t>of streams was common.</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Often, rights </a:t>
            </a:r>
            <a:r>
              <a:rPr lang="en-US" sz="1300" b="1" i="1" dirty="0">
                <a:solidFill>
                  <a:schemeClr val="tx1"/>
                </a:solidFill>
                <a:latin typeface="Verdana" pitchFamily="34" charset="0"/>
                <a:ea typeface="ヒラギノ角ゴ Pro W3" charset="-128"/>
                <a:cs typeface="+mn-cs"/>
                <a:sym typeface="Verdana" pitchFamily="34" charset="0"/>
              </a:rPr>
              <a:t>weren’t defined </a:t>
            </a:r>
            <a:r>
              <a:rPr lang="en-US" sz="1300" dirty="0">
                <a:solidFill>
                  <a:schemeClr val="tx1"/>
                </a:solidFill>
                <a:latin typeface="Verdana" pitchFamily="34" charset="0"/>
                <a:ea typeface="ヒラギノ角ゴ Pro W3" charset="-128"/>
                <a:cs typeface="+mn-cs"/>
                <a:sym typeface="Verdana" pitchFamily="34" charset="0"/>
              </a:rPr>
              <a:t>until they came into </a:t>
            </a:r>
            <a:r>
              <a:rPr lang="en-US" sz="1300" b="1" i="1" dirty="0">
                <a:solidFill>
                  <a:schemeClr val="tx1"/>
                </a:solidFill>
                <a:latin typeface="Verdana" pitchFamily="34" charset="0"/>
                <a:ea typeface="ヒラギノ角ゴ Pro W3" charset="-128"/>
                <a:cs typeface="+mn-cs"/>
                <a:sym typeface="Verdana" pitchFamily="34" charset="0"/>
              </a:rPr>
              <a:t>controversy</a:t>
            </a:r>
            <a:r>
              <a:rPr lang="en-US" sz="1300" dirty="0">
                <a:solidFill>
                  <a:schemeClr val="tx1"/>
                </a:solidFill>
                <a:latin typeface="Verdana" pitchFamily="34" charset="0"/>
                <a:ea typeface="ヒラギノ角ゴ Pro W3" charset="-128"/>
                <a:cs typeface="+mn-cs"/>
                <a:sym typeface="Verdana" pitchFamily="34" charset="0"/>
              </a:rPr>
              <a:t> and had to be settled by ecclesiastical or court decree.</a:t>
            </a:r>
          </a:p>
          <a:p>
            <a:pPr marL="285750" indent="-28575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285750" indent="-28575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In his biennial report for </a:t>
            </a:r>
            <a:r>
              <a:rPr lang="en-US" sz="1300" dirty="0" smtClean="0">
                <a:solidFill>
                  <a:schemeClr val="tx1"/>
                </a:solidFill>
                <a:latin typeface="Verdana" pitchFamily="34" charset="0"/>
                <a:ea typeface="ヒラギノ角ゴ Pro W3" charset="-128"/>
                <a:cs typeface="+mn-cs"/>
                <a:sym typeface="Verdana" pitchFamily="34" charset="0"/>
              </a:rPr>
              <a:t>1901-02</a:t>
            </a:r>
            <a:r>
              <a:rPr lang="en-US" sz="1300" dirty="0">
                <a:solidFill>
                  <a:schemeClr val="tx1"/>
                </a:solidFill>
                <a:latin typeface="Verdana" pitchFamily="34" charset="0"/>
                <a:ea typeface="ヒラギノ角ゴ Pro W3" charset="-128"/>
                <a:cs typeface="+mn-cs"/>
                <a:sym typeface="Verdana" pitchFamily="34" charset="0"/>
              </a:rPr>
              <a:t>, the State Engineer made the following observation:</a:t>
            </a:r>
          </a:p>
          <a:p>
            <a:pPr>
              <a:lnSpc>
                <a:spcPct val="120000"/>
              </a:lnSpc>
              <a:defRPr/>
            </a:pPr>
            <a:endParaRPr lang="en-US" sz="1100" dirty="0">
              <a:solidFill>
                <a:schemeClr val="tx1"/>
              </a:solidFill>
              <a:latin typeface="Verdana" pitchFamily="34" charset="0"/>
              <a:ea typeface="ヒラギノ角ゴ Pro W3" charset="-128"/>
              <a:cs typeface="+mn-cs"/>
              <a:sym typeface="Verdana" pitchFamily="34" charset="0"/>
            </a:endParaRPr>
          </a:p>
          <a:p>
            <a:pPr>
              <a:lnSpc>
                <a:spcPct val="120000"/>
              </a:lnSpc>
              <a:defRPr/>
            </a:pPr>
            <a:r>
              <a:rPr lang="en-US" sz="1100" dirty="0">
                <a:solidFill>
                  <a:schemeClr val="tx1"/>
                </a:solidFill>
                <a:latin typeface="Verdana" pitchFamily="34" charset="0"/>
                <a:ea typeface="ヒラギノ角ゴ Pro W3" charset="-128"/>
                <a:cs typeface="+mn-cs"/>
                <a:sym typeface="Verdana" pitchFamily="34" charset="0"/>
              </a:rPr>
              <a:t>	</a:t>
            </a:r>
            <a:r>
              <a:rPr lang="en-US" sz="1100" i="1" dirty="0">
                <a:solidFill>
                  <a:schemeClr val="tx1"/>
                </a:solidFill>
                <a:latin typeface="Verdana" pitchFamily="34" charset="0"/>
                <a:ea typeface="ヒラギノ角ゴ Pro W3" charset="-128"/>
                <a:cs typeface="+mn-cs"/>
                <a:sym typeface="Verdana" pitchFamily="34" charset="0"/>
              </a:rPr>
              <a:t>“The definition of existing rights appears to be of first importance.  This is not only necessary to pacify 	present 	contention, but to prevent future conflicts and encourage further progress.  There can be no safe basis for future 	work before existing rights are known and made of public record.” </a:t>
            </a:r>
          </a:p>
          <a:p>
            <a:pPr>
              <a:lnSpc>
                <a:spcPct val="120000"/>
              </a:lnSpc>
              <a:defRPr/>
            </a:pPr>
            <a:r>
              <a:rPr lang="en-US" sz="1100" i="1" dirty="0">
                <a:solidFill>
                  <a:schemeClr val="tx1"/>
                </a:solidFill>
                <a:latin typeface="Verdana" pitchFamily="34" charset="0"/>
                <a:ea typeface="ヒラギノ角ゴ Pro W3" charset="-128"/>
                <a:cs typeface="+mn-cs"/>
                <a:sym typeface="Verdana" pitchFamily="34" charset="0"/>
              </a:rPr>
              <a:t>					</a:t>
            </a:r>
            <a:r>
              <a:rPr lang="en-US" sz="1100" b="1" i="1" dirty="0">
                <a:solidFill>
                  <a:schemeClr val="tx1"/>
                </a:solidFill>
                <a:latin typeface="Verdana" pitchFamily="34" charset="0"/>
                <a:ea typeface="ヒラギノ角ゴ Pro W3" charset="-128"/>
                <a:cs typeface="+mn-cs"/>
                <a:sym typeface="Verdana" pitchFamily="34" charset="0"/>
              </a:rPr>
              <a:t>– A.F. </a:t>
            </a:r>
            <a:r>
              <a:rPr lang="en-US" sz="1100" b="1" i="1" dirty="0" err="1">
                <a:solidFill>
                  <a:schemeClr val="tx1"/>
                </a:solidFill>
                <a:latin typeface="Verdana" pitchFamily="34" charset="0"/>
                <a:ea typeface="ヒラギノ角ゴ Pro W3" charset="-128"/>
                <a:cs typeface="+mn-cs"/>
                <a:sym typeface="Verdana" pitchFamily="34" charset="0"/>
              </a:rPr>
              <a:t>Doremous</a:t>
            </a:r>
            <a:r>
              <a:rPr lang="en-US" sz="1100" b="1" i="1" dirty="0">
                <a:solidFill>
                  <a:schemeClr val="tx1"/>
                </a:solidFill>
                <a:latin typeface="Verdana" pitchFamily="34" charset="0"/>
                <a:ea typeface="ヒラギノ角ゴ Pro W3" charset="-128"/>
                <a:cs typeface="+mn-cs"/>
                <a:sym typeface="Verdana" pitchFamily="34" charset="0"/>
              </a:rPr>
              <a:t>, Utah State Engineer</a:t>
            </a:r>
          </a:p>
        </p:txBody>
      </p:sp>
      <p:sp>
        <p:nvSpPr>
          <p:cNvPr id="17411"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The Historical Case for Adjudication</a:t>
            </a:r>
          </a:p>
        </p:txBody>
      </p:sp>
      <p:pic>
        <p:nvPicPr>
          <p:cNvPr id="5" name="Picture 4"/>
          <p:cNvPicPr>
            <a:picLocks noChangeAspect="1"/>
          </p:cNvPicPr>
          <p:nvPr/>
        </p:nvPicPr>
        <p:blipFill rotWithShape="1">
          <a:blip r:embed="rId3"/>
          <a:srcRect t="23953" b="33542"/>
          <a:stretch/>
        </p:blipFill>
        <p:spPr>
          <a:xfrm>
            <a:off x="431800" y="5922963"/>
            <a:ext cx="3389313"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4"/>
          <a:srcRect/>
          <a:stretch/>
        </p:blipFill>
        <p:spPr>
          <a:xfrm>
            <a:off x="5788025" y="5922963"/>
            <a:ext cx="2792413"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5"/>
          <a:stretch>
            <a:fillRect/>
          </a:stretch>
        </p:blipFill>
        <p:spPr>
          <a:xfrm>
            <a:off x="4065588" y="5922963"/>
            <a:ext cx="1471612"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Water Rights/Adjudication in Western States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18275" y="9906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a:spcAft>
                <a:spcPts val="600"/>
              </a:spcAft>
            </a:pPr>
            <a:r>
              <a:rPr lang="en-US" sz="1400" b="1" u="sng" dirty="0" smtClean="0">
                <a:solidFill>
                  <a:schemeClr val="tx1"/>
                </a:solidFill>
                <a:latin typeface="Verdana" pitchFamily="34" charset="0"/>
                <a:sym typeface="Verdana" pitchFamily="34" charset="0"/>
              </a:rPr>
              <a:t>The Colorado System (</a:t>
            </a:r>
            <a:r>
              <a:rPr lang="en-US" sz="1400" b="1" i="1" u="sng" dirty="0" smtClean="0">
                <a:solidFill>
                  <a:schemeClr val="tx1"/>
                </a:solidFill>
                <a:latin typeface="Verdana" pitchFamily="34" charset="0"/>
                <a:sym typeface="Verdana" pitchFamily="34" charset="0"/>
              </a:rPr>
              <a:t>1881/1969</a:t>
            </a:r>
            <a:r>
              <a:rPr lang="en-US" sz="1400" b="1" u="sng" dirty="0" smtClean="0">
                <a:solidFill>
                  <a:schemeClr val="tx1"/>
                </a:solidFill>
                <a:latin typeface="Verdana" pitchFamily="34" charset="0"/>
                <a:sym typeface="Verdana" pitchFamily="34" charset="0"/>
              </a:rPr>
              <a:t>):</a:t>
            </a:r>
          </a:p>
          <a:p>
            <a:pPr marL="800100" lvl="1" indent="-342900">
              <a:spcAft>
                <a:spcPts val="600"/>
              </a:spcAft>
              <a:buFont typeface="Arial" pitchFamily="34" charset="0"/>
              <a:buChar char="•"/>
            </a:pPr>
            <a:r>
              <a:rPr lang="en-US" sz="1300" dirty="0">
                <a:solidFill>
                  <a:schemeClr val="tx1"/>
                </a:solidFill>
                <a:latin typeface="Verdana" pitchFamily="34" charset="0"/>
                <a:sym typeface="Verdana" pitchFamily="34" charset="0"/>
              </a:rPr>
              <a:t>C</a:t>
            </a:r>
            <a:r>
              <a:rPr lang="en-US" sz="1300" dirty="0" smtClean="0">
                <a:solidFill>
                  <a:schemeClr val="tx1"/>
                </a:solidFill>
                <a:latin typeface="Verdana" pitchFamily="34" charset="0"/>
                <a:sym typeface="Verdana" pitchFamily="34" charset="0"/>
              </a:rPr>
              <a:t>ourts </a:t>
            </a:r>
            <a:r>
              <a:rPr lang="en-US" sz="1300" b="1" i="1" dirty="0" smtClean="0">
                <a:solidFill>
                  <a:schemeClr val="tx1"/>
                </a:solidFill>
                <a:latin typeface="Verdana" pitchFamily="34" charset="0"/>
                <a:sym typeface="Verdana" pitchFamily="34" charset="0"/>
              </a:rPr>
              <a:t>adjudicate rights without </a:t>
            </a:r>
            <a:r>
              <a:rPr lang="en-US" sz="1300" dirty="0" smtClean="0">
                <a:solidFill>
                  <a:schemeClr val="tx1"/>
                </a:solidFill>
                <a:latin typeface="Verdana" pitchFamily="34" charset="0"/>
                <a:sym typeface="Verdana" pitchFamily="34" charset="0"/>
              </a:rPr>
              <a:t>any administrative water rights </a:t>
            </a:r>
            <a:r>
              <a:rPr lang="en-US" sz="1300" b="1" i="1" dirty="0" smtClean="0">
                <a:solidFill>
                  <a:schemeClr val="tx1"/>
                </a:solidFill>
                <a:latin typeface="Verdana" pitchFamily="34" charset="0"/>
                <a:sym typeface="Verdana" pitchFamily="34" charset="0"/>
              </a:rPr>
              <a:t>appropriation system </a:t>
            </a:r>
            <a:r>
              <a:rPr lang="en-US" sz="1300" dirty="0" smtClean="0">
                <a:solidFill>
                  <a:schemeClr val="tx1"/>
                </a:solidFill>
                <a:latin typeface="Verdana" pitchFamily="34" charset="0"/>
                <a:sym typeface="Verdana" pitchFamily="34" charset="0"/>
              </a:rPr>
              <a:t>(Water Courts established in 1969</a:t>
            </a:r>
            <a:r>
              <a:rPr lang="en-US" sz="1300" dirty="0" smtClean="0">
                <a:solidFill>
                  <a:schemeClr val="tx1"/>
                </a:solidFill>
                <a:latin typeface="Verdana" pitchFamily="34" charset="0"/>
                <a:sym typeface="Verdana" pitchFamily="34" charset="0"/>
              </a:rPr>
              <a:t>).</a:t>
            </a:r>
          </a:p>
          <a:p>
            <a:pPr marL="800100" lvl="1" indent="-342900">
              <a:spcAft>
                <a:spcPts val="600"/>
              </a:spcAft>
              <a:buFont typeface="Arial" pitchFamily="34" charset="0"/>
              <a:buChar char="•"/>
            </a:pPr>
            <a:r>
              <a:rPr lang="en-US" sz="1300" dirty="0" smtClean="0">
                <a:solidFill>
                  <a:schemeClr val="tx1"/>
                </a:solidFill>
                <a:latin typeface="Verdana" pitchFamily="34" charset="0"/>
                <a:sym typeface="Verdana" pitchFamily="34" charset="0"/>
              </a:rPr>
              <a:t>Resulted in </a:t>
            </a:r>
            <a:r>
              <a:rPr lang="en-US" sz="1300" b="1" i="1" dirty="0" smtClean="0">
                <a:solidFill>
                  <a:schemeClr val="tx1"/>
                </a:solidFill>
                <a:latin typeface="Verdana" pitchFamily="34" charset="0"/>
                <a:sym typeface="Verdana" pitchFamily="34" charset="0"/>
              </a:rPr>
              <a:t>over-appropriation</a:t>
            </a:r>
            <a:r>
              <a:rPr lang="en-US" sz="1300" dirty="0" smtClean="0">
                <a:solidFill>
                  <a:schemeClr val="tx1"/>
                </a:solidFill>
                <a:latin typeface="Verdana" pitchFamily="34" charset="0"/>
                <a:sym typeface="Verdana" pitchFamily="34" charset="0"/>
              </a:rPr>
              <a:t> of surface waters in early system.</a:t>
            </a:r>
            <a:endParaRPr lang="en-US" sz="1300" dirty="0" smtClean="0">
              <a:solidFill>
                <a:schemeClr val="tx1"/>
              </a:solidFill>
              <a:latin typeface="Verdana" pitchFamily="34" charset="0"/>
              <a:sym typeface="Verdana" pitchFamily="34" charset="0"/>
            </a:endParaRPr>
          </a:p>
          <a:p>
            <a:pPr marL="800100" lvl="1" indent="-342900">
              <a:spcAft>
                <a:spcPts val="600"/>
              </a:spcAft>
              <a:buFont typeface="Arial" pitchFamily="34" charset="0"/>
              <a:buChar char="•"/>
            </a:pPr>
            <a:r>
              <a:rPr lang="en-US" sz="1300" dirty="0" smtClean="0">
                <a:solidFill>
                  <a:schemeClr val="tx1"/>
                </a:solidFill>
                <a:latin typeface="Verdana" pitchFamily="34" charset="0"/>
                <a:sym typeface="Verdana" pitchFamily="34" charset="0"/>
              </a:rPr>
              <a:t>Water rights are </a:t>
            </a:r>
            <a:r>
              <a:rPr lang="en-US" sz="1300" b="1" i="1" dirty="0" smtClean="0">
                <a:solidFill>
                  <a:schemeClr val="tx1"/>
                </a:solidFill>
                <a:latin typeface="Verdana" pitchFamily="34" charset="0"/>
                <a:sym typeface="Verdana" pitchFamily="34" charset="0"/>
              </a:rPr>
              <a:t>not considered “perfected”</a:t>
            </a:r>
            <a:r>
              <a:rPr lang="en-US" sz="1300" dirty="0" smtClean="0">
                <a:solidFill>
                  <a:schemeClr val="tx1"/>
                </a:solidFill>
                <a:latin typeface="Verdana" pitchFamily="34" charset="0"/>
                <a:sym typeface="Verdana" pitchFamily="34" charset="0"/>
              </a:rPr>
              <a:t> until decreed by the Court.</a:t>
            </a:r>
          </a:p>
          <a:p>
            <a:pPr marL="800100" lvl="1" indent="-34290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Pre-statutory claims </a:t>
            </a:r>
            <a:r>
              <a:rPr lang="en-US" sz="1300" dirty="0" smtClean="0">
                <a:solidFill>
                  <a:schemeClr val="tx1"/>
                </a:solidFill>
                <a:latin typeface="Verdana" pitchFamily="34" charset="0"/>
                <a:sym typeface="Verdana" pitchFamily="34" charset="0"/>
              </a:rPr>
              <a:t>(i.e. Diligence Claims) don’t </a:t>
            </a:r>
            <a:r>
              <a:rPr lang="en-US" sz="1300" dirty="0" smtClean="0">
                <a:solidFill>
                  <a:schemeClr val="tx1"/>
                </a:solidFill>
                <a:latin typeface="Verdana" pitchFamily="34" charset="0"/>
                <a:sym typeface="Verdana" pitchFamily="34" charset="0"/>
              </a:rPr>
              <a:t>exist due comprehensive and on-going adjudication approach.</a:t>
            </a:r>
          </a:p>
          <a:p>
            <a:pPr marL="800100" lvl="1" indent="-342900">
              <a:spcAft>
                <a:spcPts val="600"/>
              </a:spcAft>
              <a:buFont typeface="Arial" pitchFamily="34" charset="0"/>
              <a:buChar char="•"/>
            </a:pPr>
            <a:r>
              <a:rPr lang="en-US" sz="1300" dirty="0" smtClean="0">
                <a:solidFill>
                  <a:schemeClr val="tx1"/>
                </a:solidFill>
                <a:latin typeface="Verdana" pitchFamily="34" charset="0"/>
                <a:sym typeface="Verdana" pitchFamily="34" charset="0"/>
              </a:rPr>
              <a:t>An </a:t>
            </a:r>
            <a:r>
              <a:rPr lang="en-US" sz="1300" dirty="0" smtClean="0">
                <a:solidFill>
                  <a:schemeClr val="tx1"/>
                </a:solidFill>
                <a:latin typeface="Verdana" pitchFamily="34" charset="0"/>
                <a:sym typeface="Verdana" pitchFamily="34" charset="0"/>
              </a:rPr>
              <a:t>“</a:t>
            </a:r>
            <a:r>
              <a:rPr lang="en-US" sz="1300" b="1" i="1" dirty="0" smtClean="0">
                <a:solidFill>
                  <a:schemeClr val="tx1"/>
                </a:solidFill>
                <a:latin typeface="Verdana" pitchFamily="34" charset="0"/>
                <a:sym typeface="Verdana" pitchFamily="34" charset="0"/>
              </a:rPr>
              <a:t>Abandonment List</a:t>
            </a:r>
            <a:r>
              <a:rPr lang="en-US" sz="1300" dirty="0" smtClean="0">
                <a:solidFill>
                  <a:schemeClr val="tx1"/>
                </a:solidFill>
                <a:latin typeface="Verdana" pitchFamily="34" charset="0"/>
                <a:sym typeface="Verdana" pitchFamily="34" charset="0"/>
              </a:rPr>
              <a:t>” is published by the State Engineer every 10 years.</a:t>
            </a:r>
          </a:p>
          <a:p>
            <a:pPr marL="800100" lvl="1" indent="-34290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a:t>
            </a:r>
            <a:r>
              <a:rPr lang="en-US" sz="1300" dirty="0" smtClean="0">
                <a:solidFill>
                  <a:schemeClr val="tx1"/>
                </a:solidFill>
                <a:latin typeface="Verdana" pitchFamily="34" charset="0"/>
                <a:sym typeface="Verdana" pitchFamily="34" charset="0"/>
              </a:rPr>
              <a:t> Unique to Colorado.</a:t>
            </a:r>
          </a:p>
          <a:p>
            <a:pPr lvl="1"/>
            <a:endParaRPr lang="en-US" sz="1400" b="1" dirty="0" smtClean="0">
              <a:solidFill>
                <a:schemeClr val="tx1"/>
              </a:solidFill>
              <a:latin typeface="Verdana" pitchFamily="34" charset="0"/>
              <a:sym typeface="Verdana" pitchFamily="34" charset="0"/>
            </a:endParaRPr>
          </a:p>
          <a:p>
            <a:pPr lvl="1">
              <a:spcAft>
                <a:spcPts val="600"/>
              </a:spcAft>
            </a:pPr>
            <a:r>
              <a:rPr lang="en-US" sz="1400" b="1" u="sng" dirty="0" smtClean="0">
                <a:solidFill>
                  <a:schemeClr val="tx1"/>
                </a:solidFill>
                <a:latin typeface="Verdana" pitchFamily="34" charset="0"/>
                <a:sym typeface="Verdana" pitchFamily="34" charset="0"/>
              </a:rPr>
              <a:t>The Wyoming System (</a:t>
            </a:r>
            <a:r>
              <a:rPr lang="en-US" sz="1400" b="1" i="1" u="sng" dirty="0" smtClean="0">
                <a:solidFill>
                  <a:schemeClr val="tx1"/>
                </a:solidFill>
                <a:latin typeface="Verdana" pitchFamily="34" charset="0"/>
                <a:sym typeface="Verdana" pitchFamily="34" charset="0"/>
              </a:rPr>
              <a:t>1890</a:t>
            </a:r>
            <a:r>
              <a:rPr lang="en-US" sz="1400" b="1" u="sng" dirty="0" smtClean="0">
                <a:solidFill>
                  <a:schemeClr val="tx1"/>
                </a:solidFill>
                <a:latin typeface="Verdana" pitchFamily="34" charset="0"/>
                <a:sym typeface="Verdana" pitchFamily="34" charset="0"/>
              </a:rPr>
              <a:t>) :</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Individual water </a:t>
            </a:r>
            <a:r>
              <a:rPr lang="en-US" sz="1300" dirty="0">
                <a:solidFill>
                  <a:schemeClr val="tx1"/>
                </a:solidFill>
                <a:latin typeface="Verdana" pitchFamily="34" charset="0"/>
                <a:sym typeface="Verdana" pitchFamily="34" charset="0"/>
              </a:rPr>
              <a:t>r</a:t>
            </a:r>
            <a:r>
              <a:rPr lang="en-US" sz="1300" dirty="0" smtClean="0">
                <a:solidFill>
                  <a:schemeClr val="tx1"/>
                </a:solidFill>
                <a:latin typeface="Verdana" pitchFamily="34" charset="0"/>
                <a:sym typeface="Verdana" pitchFamily="34" charset="0"/>
              </a:rPr>
              <a:t>ights are </a:t>
            </a:r>
            <a:r>
              <a:rPr lang="en-US" sz="1300" b="1" i="1" dirty="0" smtClean="0">
                <a:solidFill>
                  <a:schemeClr val="tx1"/>
                </a:solidFill>
                <a:latin typeface="Verdana" pitchFamily="34" charset="0"/>
                <a:sym typeface="Verdana" pitchFamily="34" charset="0"/>
              </a:rPr>
              <a:t>appropriated via permit </a:t>
            </a:r>
            <a:r>
              <a:rPr lang="en-US" sz="1300" dirty="0" smtClean="0">
                <a:solidFill>
                  <a:schemeClr val="tx1"/>
                </a:solidFill>
                <a:latin typeface="Verdana" pitchFamily="34" charset="0"/>
                <a:sym typeface="Verdana" pitchFamily="34" charset="0"/>
              </a:rPr>
              <a:t>through the State Engineer and then </a:t>
            </a:r>
            <a:r>
              <a:rPr lang="en-US" sz="1300" b="1" i="1" dirty="0" smtClean="0">
                <a:solidFill>
                  <a:schemeClr val="tx1"/>
                </a:solidFill>
                <a:latin typeface="Verdana" pitchFamily="34" charset="0"/>
                <a:sym typeface="Verdana" pitchFamily="34" charset="0"/>
              </a:rPr>
              <a:t>adjudicated</a:t>
            </a:r>
            <a:r>
              <a:rPr lang="en-US" sz="1300" b="1" dirty="0" smtClean="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by the </a:t>
            </a:r>
            <a:r>
              <a:rPr lang="en-US" sz="1300" b="1" i="1" dirty="0" smtClean="0">
                <a:solidFill>
                  <a:schemeClr val="tx1"/>
                </a:solidFill>
                <a:latin typeface="Verdana" pitchFamily="34" charset="0"/>
                <a:sym typeface="Verdana" pitchFamily="34" charset="0"/>
              </a:rPr>
              <a:t>Board of Control </a:t>
            </a:r>
            <a:r>
              <a:rPr lang="en-US" sz="1300" dirty="0" smtClean="0">
                <a:solidFill>
                  <a:schemeClr val="tx1"/>
                </a:solidFill>
                <a:latin typeface="Verdana" pitchFamily="34" charset="0"/>
                <a:sym typeface="Verdana" pitchFamily="34" charset="0"/>
              </a:rPr>
              <a:t>(similar to Utah’s certification process). </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All </a:t>
            </a:r>
            <a:r>
              <a:rPr lang="en-US" sz="1300" b="1" i="1" dirty="0" smtClean="0">
                <a:solidFill>
                  <a:schemeClr val="tx1"/>
                </a:solidFill>
                <a:latin typeface="Verdana" pitchFamily="34" charset="0"/>
                <a:sym typeface="Verdana" pitchFamily="34" charset="0"/>
              </a:rPr>
              <a:t>pre-statutory claims </a:t>
            </a:r>
            <a:r>
              <a:rPr lang="en-US" sz="1300" dirty="0" smtClean="0">
                <a:solidFill>
                  <a:schemeClr val="tx1"/>
                </a:solidFill>
                <a:latin typeface="Verdana" pitchFamily="34" charset="0"/>
                <a:sym typeface="Verdana" pitchFamily="34" charset="0"/>
              </a:rPr>
              <a:t>which existed prior to statehood were </a:t>
            </a:r>
            <a:r>
              <a:rPr lang="en-US" sz="1300" b="1" i="1" dirty="0" smtClean="0">
                <a:solidFill>
                  <a:schemeClr val="tx1"/>
                </a:solidFill>
                <a:latin typeface="Verdana" pitchFamily="34" charset="0"/>
                <a:sym typeface="Verdana" pitchFamily="34" charset="0"/>
              </a:rPr>
              <a:t>adjudicated</a:t>
            </a:r>
            <a:r>
              <a:rPr lang="en-US" sz="1300" dirty="0" smtClean="0">
                <a:solidFill>
                  <a:schemeClr val="tx1"/>
                </a:solidFill>
                <a:latin typeface="Verdana" pitchFamily="34" charset="0"/>
                <a:sym typeface="Verdana" pitchFamily="34" charset="0"/>
              </a:rPr>
              <a:t> by the </a:t>
            </a:r>
            <a:r>
              <a:rPr lang="en-US" sz="1300" b="1" i="1" dirty="0" smtClean="0">
                <a:solidFill>
                  <a:schemeClr val="tx1"/>
                </a:solidFill>
                <a:latin typeface="Verdana" pitchFamily="34" charset="0"/>
                <a:sym typeface="Verdana" pitchFamily="34" charset="0"/>
              </a:rPr>
              <a:t>Board of Control</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Abandonment</a:t>
            </a:r>
            <a:r>
              <a:rPr lang="en-US" sz="1300" dirty="0" smtClean="0">
                <a:solidFill>
                  <a:schemeClr val="tx1"/>
                </a:solidFill>
                <a:latin typeface="Verdana" pitchFamily="34" charset="0"/>
                <a:sym typeface="Verdana" pitchFamily="34" charset="0"/>
              </a:rPr>
              <a:t> (forfeiture) can be </a:t>
            </a:r>
            <a:r>
              <a:rPr lang="en-US" sz="1300" b="1" i="1" dirty="0" smtClean="0">
                <a:solidFill>
                  <a:schemeClr val="tx1"/>
                </a:solidFill>
                <a:latin typeface="Verdana" pitchFamily="34" charset="0"/>
                <a:sym typeface="Verdana" pitchFamily="34" charset="0"/>
              </a:rPr>
              <a:t>adjudicated</a:t>
            </a:r>
            <a:r>
              <a:rPr lang="en-US" sz="1300" dirty="0" smtClean="0">
                <a:solidFill>
                  <a:schemeClr val="tx1"/>
                </a:solidFill>
                <a:latin typeface="Verdana" pitchFamily="34" charset="0"/>
                <a:sym typeface="Verdana" pitchFamily="34" charset="0"/>
              </a:rPr>
              <a:t> by the </a:t>
            </a:r>
            <a:r>
              <a:rPr lang="en-US" sz="1300" b="1" i="1" dirty="0" smtClean="0">
                <a:solidFill>
                  <a:schemeClr val="tx1"/>
                </a:solidFill>
                <a:latin typeface="Verdana" pitchFamily="34" charset="0"/>
                <a:sym typeface="Verdana" pitchFamily="34" charset="0"/>
              </a:rPr>
              <a:t>Board of Control </a:t>
            </a:r>
            <a:r>
              <a:rPr lang="en-US" sz="1300" dirty="0" smtClean="0">
                <a:solidFill>
                  <a:schemeClr val="tx1"/>
                </a:solidFill>
                <a:latin typeface="Verdana" pitchFamily="34" charset="0"/>
                <a:sym typeface="Verdana" pitchFamily="34" charset="0"/>
              </a:rPr>
              <a:t>after 5 years of non-use.</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a:t>
            </a:r>
            <a:r>
              <a:rPr lang="en-US" sz="1300" b="1" i="1" dirty="0" smtClean="0">
                <a:solidFill>
                  <a:schemeClr val="tx1"/>
                </a:solidFill>
                <a:latin typeface="Verdana" pitchFamily="34" charset="0"/>
                <a:sym typeface="Verdana" pitchFamily="34" charset="0"/>
              </a:rPr>
              <a:t>states: </a:t>
            </a:r>
            <a:r>
              <a:rPr lang="en-US" sz="1300" dirty="0" smtClean="0">
                <a:solidFill>
                  <a:schemeClr val="tx1"/>
                </a:solidFill>
                <a:latin typeface="Verdana" pitchFamily="34" charset="0"/>
                <a:sym typeface="Verdana" pitchFamily="34" charset="0"/>
              </a:rPr>
              <a:t>Nebraska</a:t>
            </a:r>
            <a:r>
              <a:rPr lang="en-US" sz="1300" b="1" i="1" dirty="0" smtClean="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and Alaska (Texas &amp; Nevada adopted the Wyoming System but Court deemed it unconstitutional so they subsequently adopted the Oregon System</a:t>
            </a:r>
            <a:r>
              <a:rPr lang="en-US" sz="1300" dirty="0" smtClean="0">
                <a:solidFill>
                  <a:schemeClr val="tx1"/>
                </a:solidFill>
                <a:latin typeface="Verdana" pitchFamily="34" charset="0"/>
                <a:sym typeface="Verdana" pitchFamily="34" charset="0"/>
              </a:rPr>
              <a:t>).</a:t>
            </a:r>
            <a:endParaRPr lang="en-US" sz="1300" dirty="0">
              <a:solidFill>
                <a:schemeClr val="tx1"/>
              </a:solidFill>
              <a:latin typeface="Verdana" pitchFamily="34" charset="0"/>
              <a:sym typeface="Verdana" pitchFamily="34" charset="0"/>
            </a:endParaRPr>
          </a:p>
          <a:p>
            <a:pPr lvl="1"/>
            <a:endParaRPr lang="en-US" sz="1400" b="1" dirty="0" smtClean="0">
              <a:solidFill>
                <a:schemeClr val="tx1"/>
              </a:solidFill>
              <a:latin typeface="Verdana" pitchFamily="34" charset="0"/>
              <a:sym typeface="Verdana" pitchFamily="34" charset="0"/>
            </a:endParaRPr>
          </a:p>
        </p:txBody>
      </p:sp>
      <p:pic>
        <p:nvPicPr>
          <p:cNvPr id="8" name="Picture 3" descr="H:\Historic Photos\man-irrigating-washington-coun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6000750"/>
            <a:ext cx="1140150"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4432"/>
          <a:stretch/>
        </p:blipFill>
        <p:spPr>
          <a:xfrm>
            <a:off x="4318000" y="6019800"/>
            <a:ext cx="4357000" cy="1143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Picture 2" descr="H:\Historic Photos\City Cree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0316" y="6000750"/>
            <a:ext cx="2433119"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56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Water Rights/Adjudication in Western States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800" y="10668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a:spcAft>
                <a:spcPts val="600"/>
              </a:spcAft>
            </a:pPr>
            <a:r>
              <a:rPr lang="en-US" sz="1400" b="1" u="sng" dirty="0" smtClean="0">
                <a:solidFill>
                  <a:schemeClr val="tx1"/>
                </a:solidFill>
                <a:latin typeface="Verdana" pitchFamily="34" charset="0"/>
                <a:sym typeface="Verdana" pitchFamily="34" charset="0"/>
              </a:rPr>
              <a:t>The Bien Code (</a:t>
            </a:r>
            <a:r>
              <a:rPr lang="en-US" sz="1400" b="1" i="1" u="sng" dirty="0" smtClean="0">
                <a:solidFill>
                  <a:schemeClr val="tx1"/>
                </a:solidFill>
                <a:latin typeface="Verdana" pitchFamily="34" charset="0"/>
                <a:sym typeface="Verdana" pitchFamily="34" charset="0"/>
              </a:rPr>
              <a:t>1905</a:t>
            </a:r>
            <a:r>
              <a:rPr lang="en-US" sz="1400" b="1" u="sng"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Based largely on </a:t>
            </a:r>
            <a:r>
              <a:rPr lang="en-US" sz="1300" b="1" i="1" dirty="0" smtClean="0">
                <a:solidFill>
                  <a:schemeClr val="tx1"/>
                </a:solidFill>
                <a:latin typeface="Verdana" pitchFamily="34" charset="0"/>
                <a:sym typeface="Verdana" pitchFamily="34" charset="0"/>
              </a:rPr>
              <a:t>Utah statute </a:t>
            </a:r>
            <a:r>
              <a:rPr lang="en-US" sz="1300" dirty="0" smtClean="0">
                <a:solidFill>
                  <a:schemeClr val="tx1"/>
                </a:solidFill>
                <a:latin typeface="Verdana" pitchFamily="34" charset="0"/>
                <a:sym typeface="Verdana" pitchFamily="34" charset="0"/>
              </a:rPr>
              <a:t>at the time of its inception.</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Incorporates administrative </a:t>
            </a:r>
            <a:r>
              <a:rPr lang="en-US" sz="1300" b="1" i="1" dirty="0" smtClean="0">
                <a:solidFill>
                  <a:schemeClr val="tx1"/>
                </a:solidFill>
                <a:latin typeface="Verdana" pitchFamily="34" charset="0"/>
                <a:sym typeface="Verdana" pitchFamily="34" charset="0"/>
              </a:rPr>
              <a:t>permitting system </a:t>
            </a:r>
            <a:r>
              <a:rPr lang="en-US" sz="1300" dirty="0" smtClean="0">
                <a:solidFill>
                  <a:schemeClr val="tx1"/>
                </a:solidFill>
                <a:latin typeface="Verdana" pitchFamily="34" charset="0"/>
                <a:sym typeface="Verdana" pitchFamily="34" charset="0"/>
              </a:rPr>
              <a:t>for appropriations but </a:t>
            </a:r>
            <a:r>
              <a:rPr lang="en-US" sz="1300" b="1" i="1" dirty="0" smtClean="0">
                <a:solidFill>
                  <a:schemeClr val="tx1"/>
                </a:solidFill>
                <a:latin typeface="Verdana" pitchFamily="34" charset="0"/>
                <a:sym typeface="Verdana" pitchFamily="34" charset="0"/>
              </a:rPr>
              <a:t>retains</a:t>
            </a:r>
            <a:r>
              <a:rPr lang="en-US" sz="1300" dirty="0" smtClean="0">
                <a:solidFill>
                  <a:schemeClr val="tx1"/>
                </a:solidFill>
                <a:latin typeface="Verdana" pitchFamily="34" charset="0"/>
                <a:sym typeface="Verdana" pitchFamily="34" charset="0"/>
              </a:rPr>
              <a:t> water rights </a:t>
            </a:r>
            <a:r>
              <a:rPr lang="en-US" sz="1300" b="1" i="1" dirty="0" smtClean="0">
                <a:solidFill>
                  <a:schemeClr val="tx1"/>
                </a:solidFill>
                <a:latin typeface="Verdana" pitchFamily="34" charset="0"/>
                <a:sym typeface="Verdana" pitchFamily="34" charset="0"/>
              </a:rPr>
              <a:t>adjudication jurisdiction in the Court</a:t>
            </a:r>
            <a:r>
              <a:rPr lang="en-US" sz="1300" dirty="0" smtClean="0">
                <a:solidFill>
                  <a:schemeClr val="tx1"/>
                </a:solidFill>
                <a:latin typeface="Verdana" pitchFamily="34" charset="0"/>
                <a:sym typeface="Verdana" pitchFamily="34" charset="0"/>
              </a:rPr>
              <a:t>.</a:t>
            </a:r>
            <a:endParaRPr lang="en-US" sz="1300" dirty="0">
              <a:solidFill>
                <a:schemeClr val="tx1"/>
              </a:solidFill>
              <a:latin typeface="Verdana" pitchFamily="34" charset="0"/>
              <a:sym typeface="Verdana" pitchFamily="34" charset="0"/>
            </a:endParaRP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Administrative agency (e.g. State Engineer’s Office) prepares a </a:t>
            </a:r>
            <a:r>
              <a:rPr lang="en-US" sz="1300" b="1" i="1" dirty="0" smtClean="0">
                <a:solidFill>
                  <a:schemeClr val="tx1"/>
                </a:solidFill>
                <a:latin typeface="Verdana" pitchFamily="34" charset="0"/>
                <a:sym typeface="Verdana" pitchFamily="34" charset="0"/>
              </a:rPr>
              <a:t>hydrographic survey</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Hydrographic survey is delivered to the state’s </a:t>
            </a:r>
            <a:r>
              <a:rPr lang="en-US" sz="1300" b="1" i="1" dirty="0" smtClean="0">
                <a:solidFill>
                  <a:schemeClr val="tx1"/>
                </a:solidFill>
                <a:latin typeface="Verdana" pitchFamily="34" charset="0"/>
                <a:sym typeface="Verdana" pitchFamily="34" charset="0"/>
              </a:rPr>
              <a:t>Attorney </a:t>
            </a:r>
            <a:r>
              <a:rPr lang="en-US" sz="1300" b="1" i="1" dirty="0">
                <a:solidFill>
                  <a:schemeClr val="tx1"/>
                </a:solidFill>
                <a:latin typeface="Verdana" pitchFamily="34" charset="0"/>
                <a:sym typeface="Verdana" pitchFamily="34" charset="0"/>
              </a:rPr>
              <a:t>G</a:t>
            </a:r>
            <a:r>
              <a:rPr lang="en-US" sz="1300" b="1" i="1" dirty="0" smtClean="0">
                <a:solidFill>
                  <a:schemeClr val="tx1"/>
                </a:solidFill>
                <a:latin typeface="Verdana" pitchFamily="34" charset="0"/>
                <a:sym typeface="Verdana" pitchFamily="34" charset="0"/>
              </a:rPr>
              <a:t>eneral </a:t>
            </a:r>
            <a:r>
              <a:rPr lang="en-US" sz="1300" dirty="0" smtClean="0">
                <a:solidFill>
                  <a:schemeClr val="tx1"/>
                </a:solidFill>
                <a:latin typeface="Verdana" pitchFamily="34" charset="0"/>
                <a:sym typeface="Verdana" pitchFamily="34" charset="0"/>
              </a:rPr>
              <a:t>who </a:t>
            </a:r>
            <a:r>
              <a:rPr lang="en-US" sz="1300" b="1" i="1" dirty="0" smtClean="0">
                <a:solidFill>
                  <a:schemeClr val="tx1"/>
                </a:solidFill>
                <a:latin typeface="Verdana" pitchFamily="34" charset="0"/>
                <a:sym typeface="Verdana" pitchFamily="34" charset="0"/>
              </a:rPr>
              <a:t>files suit </a:t>
            </a:r>
            <a:r>
              <a:rPr lang="en-US" sz="1300" dirty="0" smtClean="0">
                <a:solidFill>
                  <a:schemeClr val="tx1"/>
                </a:solidFill>
                <a:latin typeface="Verdana" pitchFamily="34" charset="0"/>
                <a:sym typeface="Verdana" pitchFamily="34" charset="0"/>
              </a:rPr>
              <a:t>with the respective District Court and prosecutes it.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The </a:t>
            </a:r>
            <a:r>
              <a:rPr lang="en-US" sz="1300" b="1" i="1" dirty="0" smtClean="0">
                <a:solidFill>
                  <a:schemeClr val="tx1"/>
                </a:solidFill>
                <a:latin typeface="Verdana" pitchFamily="34" charset="0"/>
                <a:sym typeface="Verdana" pitchFamily="34" charset="0"/>
              </a:rPr>
              <a:t>Court</a:t>
            </a:r>
            <a:r>
              <a:rPr lang="en-US" sz="1300" dirty="0" smtClean="0">
                <a:solidFill>
                  <a:schemeClr val="tx1"/>
                </a:solidFill>
                <a:latin typeface="Verdana" pitchFamily="34" charset="0"/>
                <a:sym typeface="Verdana" pitchFamily="34" charset="0"/>
              </a:rPr>
              <a:t> is required to </a:t>
            </a:r>
            <a:r>
              <a:rPr lang="en-US" sz="1300" b="1" i="1" dirty="0" smtClean="0">
                <a:solidFill>
                  <a:schemeClr val="tx1"/>
                </a:solidFill>
                <a:latin typeface="Verdana" pitchFamily="34" charset="0"/>
                <a:sym typeface="Verdana" pitchFamily="34" charset="0"/>
              </a:rPr>
              <a:t>interpret</a:t>
            </a:r>
            <a:r>
              <a:rPr lang="en-US" sz="1300" dirty="0" smtClean="0">
                <a:solidFill>
                  <a:schemeClr val="tx1"/>
                </a:solidFill>
                <a:latin typeface="Verdana" pitchFamily="34" charset="0"/>
                <a:sym typeface="Verdana" pitchFamily="34" charset="0"/>
              </a:rPr>
              <a:t> the hydrographic </a:t>
            </a:r>
            <a:r>
              <a:rPr lang="en-US" sz="1300" dirty="0">
                <a:solidFill>
                  <a:schemeClr val="tx1"/>
                </a:solidFill>
                <a:latin typeface="Verdana" pitchFamily="34" charset="0"/>
                <a:sym typeface="Verdana" pitchFamily="34" charset="0"/>
              </a:rPr>
              <a:t>s</a:t>
            </a:r>
            <a:r>
              <a:rPr lang="en-US" sz="1300" dirty="0" smtClean="0">
                <a:solidFill>
                  <a:schemeClr val="tx1"/>
                </a:solidFill>
                <a:latin typeface="Verdana" pitchFamily="34" charset="0"/>
                <a:sym typeface="Verdana" pitchFamily="34" charset="0"/>
              </a:rPr>
              <a:t>urvey and issue a </a:t>
            </a:r>
            <a:r>
              <a:rPr lang="en-US" sz="1300" b="1" i="1" dirty="0" smtClean="0">
                <a:solidFill>
                  <a:schemeClr val="tx1"/>
                </a:solidFill>
                <a:latin typeface="Verdana" pitchFamily="34" charset="0"/>
                <a:sym typeface="Verdana" pitchFamily="34" charset="0"/>
              </a:rPr>
              <a:t>decree</a:t>
            </a:r>
            <a:r>
              <a:rPr lang="en-US" sz="1300" dirty="0" smtClean="0">
                <a:solidFill>
                  <a:schemeClr val="tx1"/>
                </a:solidFill>
                <a:latin typeface="Verdana" pitchFamily="34" charset="0"/>
                <a:sym typeface="Verdana" pitchFamily="34" charset="0"/>
              </a:rPr>
              <a:t> based on </a:t>
            </a:r>
            <a:r>
              <a:rPr lang="en-US" sz="1300" b="1" i="1" dirty="0" smtClean="0">
                <a:solidFill>
                  <a:schemeClr val="tx1"/>
                </a:solidFill>
                <a:latin typeface="Verdana" pitchFamily="34" charset="0"/>
                <a:sym typeface="Verdana" pitchFamily="34" charset="0"/>
              </a:rPr>
              <a:t>evaluation of the data</a:t>
            </a:r>
            <a:r>
              <a:rPr lang="en-US" sz="1300" dirty="0" smtClean="0">
                <a:solidFill>
                  <a:schemeClr val="tx1"/>
                </a:solidFill>
                <a:latin typeface="Verdana" pitchFamily="34" charset="0"/>
                <a:sym typeface="Verdana" pitchFamily="34" charset="0"/>
              </a:rPr>
              <a:t> and water users’ </a:t>
            </a:r>
            <a:r>
              <a:rPr lang="en-US" sz="1300" b="1" i="1" dirty="0" smtClean="0">
                <a:solidFill>
                  <a:schemeClr val="tx1"/>
                </a:solidFill>
                <a:latin typeface="Verdana" pitchFamily="34" charset="0"/>
                <a:sym typeface="Verdana" pitchFamily="34" charset="0"/>
              </a:rPr>
              <a:t>claims</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 </a:t>
            </a:r>
            <a:r>
              <a:rPr lang="en-US" sz="1300" dirty="0" smtClean="0">
                <a:solidFill>
                  <a:schemeClr val="tx1"/>
                </a:solidFill>
                <a:latin typeface="Verdana" pitchFamily="34" charset="0"/>
                <a:sym typeface="Verdana" pitchFamily="34" charset="0"/>
              </a:rPr>
              <a:t>North Dakota, New Mexico, South Dakota, Oklahoma, and Montana.</a:t>
            </a:r>
          </a:p>
          <a:p>
            <a:pPr lvl="1">
              <a:spcAft>
                <a:spcPts val="0"/>
              </a:spcAft>
            </a:pPr>
            <a:endParaRPr lang="en-US" sz="1300" b="1" dirty="0">
              <a:solidFill>
                <a:schemeClr val="tx1"/>
              </a:solidFill>
              <a:latin typeface="Verdana" pitchFamily="34" charset="0"/>
              <a:sym typeface="Verdana" pitchFamily="34" charset="0"/>
            </a:endParaRPr>
          </a:p>
          <a:p>
            <a:pPr lvl="1">
              <a:spcAft>
                <a:spcPts val="600"/>
              </a:spcAft>
            </a:pPr>
            <a:r>
              <a:rPr lang="en-US" sz="1400" b="1" u="sng" dirty="0" smtClean="0">
                <a:solidFill>
                  <a:schemeClr val="tx1"/>
                </a:solidFill>
                <a:latin typeface="Verdana" pitchFamily="34" charset="0"/>
                <a:sym typeface="Verdana" pitchFamily="34" charset="0"/>
              </a:rPr>
              <a:t>Oregon System (</a:t>
            </a:r>
            <a:r>
              <a:rPr lang="en-US" sz="1400" b="1" i="1" u="sng" dirty="0" smtClean="0">
                <a:solidFill>
                  <a:schemeClr val="tx1"/>
                </a:solidFill>
                <a:latin typeface="Verdana" pitchFamily="34" charset="0"/>
                <a:sym typeface="Verdana" pitchFamily="34" charset="0"/>
              </a:rPr>
              <a:t>1909</a:t>
            </a:r>
            <a:r>
              <a:rPr lang="en-US" sz="1400" b="1" u="sng"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Very </a:t>
            </a:r>
            <a:r>
              <a:rPr lang="en-US" sz="1300" b="1" i="1" dirty="0" smtClean="0">
                <a:solidFill>
                  <a:schemeClr val="tx1"/>
                </a:solidFill>
                <a:latin typeface="Verdana" pitchFamily="34" charset="0"/>
                <a:sym typeface="Verdana" pitchFamily="34" charset="0"/>
              </a:rPr>
              <a:t>similar</a:t>
            </a:r>
            <a:r>
              <a:rPr lang="en-US" sz="1300" dirty="0" smtClean="0">
                <a:solidFill>
                  <a:schemeClr val="tx1"/>
                </a:solidFill>
                <a:latin typeface="Verdana" pitchFamily="34" charset="0"/>
                <a:sym typeface="Verdana" pitchFamily="34" charset="0"/>
              </a:rPr>
              <a:t> to </a:t>
            </a:r>
            <a:r>
              <a:rPr lang="en-US" sz="1300" b="1" i="1" dirty="0" smtClean="0">
                <a:solidFill>
                  <a:schemeClr val="tx1"/>
                </a:solidFill>
                <a:latin typeface="Verdana" pitchFamily="34" charset="0"/>
                <a:sym typeface="Verdana" pitchFamily="34" charset="0"/>
              </a:rPr>
              <a:t>Bien System</a:t>
            </a:r>
            <a:r>
              <a:rPr lang="en-US" sz="1300" dirty="0" smtClean="0">
                <a:solidFill>
                  <a:schemeClr val="tx1"/>
                </a:solidFill>
                <a:latin typeface="Verdana" pitchFamily="34" charset="0"/>
                <a:sym typeface="Verdana" pitchFamily="34" charset="0"/>
              </a:rPr>
              <a:t> with regard to appropriations.</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Water rights are </a:t>
            </a:r>
            <a:r>
              <a:rPr lang="en-US" sz="1300" b="1" i="1" dirty="0" smtClean="0">
                <a:solidFill>
                  <a:schemeClr val="tx1"/>
                </a:solidFill>
                <a:latin typeface="Verdana" pitchFamily="34" charset="0"/>
                <a:sym typeface="Verdana" pitchFamily="34" charset="0"/>
              </a:rPr>
              <a:t>adjudicated</a:t>
            </a:r>
            <a:r>
              <a:rPr lang="en-US" sz="1300" dirty="0" smtClean="0">
                <a:solidFill>
                  <a:schemeClr val="tx1"/>
                </a:solidFill>
                <a:latin typeface="Verdana" pitchFamily="34" charset="0"/>
                <a:sym typeface="Verdana" pitchFamily="34" charset="0"/>
              </a:rPr>
              <a:t> in the </a:t>
            </a:r>
            <a:r>
              <a:rPr lang="en-US" sz="1300" b="1" i="1" dirty="0" smtClean="0">
                <a:solidFill>
                  <a:schemeClr val="tx1"/>
                </a:solidFill>
                <a:latin typeface="Verdana" pitchFamily="34" charset="0"/>
                <a:sym typeface="Verdana" pitchFamily="34" charset="0"/>
              </a:rPr>
              <a:t>Court</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Administrative agency (e.g. State Engineer’s Office) prepares a </a:t>
            </a:r>
            <a:r>
              <a:rPr lang="en-US" sz="1300" b="1" i="1" dirty="0" smtClean="0">
                <a:solidFill>
                  <a:schemeClr val="tx1"/>
                </a:solidFill>
                <a:latin typeface="Verdana" pitchFamily="34" charset="0"/>
                <a:sym typeface="Verdana" pitchFamily="34" charset="0"/>
              </a:rPr>
              <a:t>hydrographic survey</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State Engineer develops a </a:t>
            </a:r>
            <a:r>
              <a:rPr lang="en-US" sz="1300" b="1" i="1" dirty="0" smtClean="0">
                <a:solidFill>
                  <a:schemeClr val="tx1"/>
                </a:solidFill>
                <a:latin typeface="Verdana" pitchFamily="34" charset="0"/>
                <a:sym typeface="Verdana" pitchFamily="34" charset="0"/>
              </a:rPr>
              <a:t>proposed determination </a:t>
            </a:r>
            <a:r>
              <a:rPr lang="en-US" sz="1300" dirty="0" smtClean="0">
                <a:solidFill>
                  <a:schemeClr val="tx1"/>
                </a:solidFill>
                <a:latin typeface="Verdana" pitchFamily="34" charset="0"/>
                <a:sym typeface="Verdana" pitchFamily="34" charset="0"/>
              </a:rPr>
              <a:t>of water rights (in conjunction with the hydrographic survey) and files it with the Court.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The </a:t>
            </a:r>
            <a:r>
              <a:rPr lang="en-US" sz="1300" b="1" i="1" dirty="0" smtClean="0">
                <a:solidFill>
                  <a:schemeClr val="tx1"/>
                </a:solidFill>
                <a:latin typeface="Verdana" pitchFamily="34" charset="0"/>
                <a:sym typeface="Verdana" pitchFamily="34" charset="0"/>
              </a:rPr>
              <a:t>Court</a:t>
            </a:r>
            <a:r>
              <a:rPr lang="en-US" sz="1300" dirty="0" smtClean="0">
                <a:solidFill>
                  <a:schemeClr val="tx1"/>
                </a:solidFill>
                <a:latin typeface="Verdana" pitchFamily="34" charset="0"/>
                <a:sym typeface="Verdana" pitchFamily="34" charset="0"/>
              </a:rPr>
              <a:t> reviews the </a:t>
            </a:r>
            <a:r>
              <a:rPr lang="en-US" sz="1300" b="1" i="1" dirty="0" smtClean="0">
                <a:solidFill>
                  <a:schemeClr val="tx1"/>
                </a:solidFill>
                <a:latin typeface="Verdana" pitchFamily="34" charset="0"/>
                <a:sym typeface="Verdana" pitchFamily="34" charset="0"/>
              </a:rPr>
              <a:t>proposed determination</a:t>
            </a:r>
            <a:r>
              <a:rPr lang="en-US" sz="1300" dirty="0" smtClean="0">
                <a:solidFill>
                  <a:schemeClr val="tx1"/>
                </a:solidFill>
                <a:latin typeface="Verdana" pitchFamily="34" charset="0"/>
                <a:sym typeface="Verdana" pitchFamily="34" charset="0"/>
              </a:rPr>
              <a:t>, addresses </a:t>
            </a:r>
            <a:r>
              <a:rPr lang="en-US" sz="1300" b="1" i="1" dirty="0" smtClean="0">
                <a:solidFill>
                  <a:schemeClr val="tx1"/>
                </a:solidFill>
                <a:latin typeface="Verdana" pitchFamily="34" charset="0"/>
                <a:sym typeface="Verdana" pitchFamily="34" charset="0"/>
              </a:rPr>
              <a:t>objections</a:t>
            </a:r>
            <a:r>
              <a:rPr lang="en-US" sz="1300" dirty="0" smtClean="0">
                <a:solidFill>
                  <a:schemeClr val="tx1"/>
                </a:solidFill>
                <a:latin typeface="Verdana" pitchFamily="34" charset="0"/>
                <a:sym typeface="Verdana" pitchFamily="34" charset="0"/>
              </a:rPr>
              <a:t>, and issues a </a:t>
            </a:r>
            <a:r>
              <a:rPr lang="en-US" sz="1300" b="1" i="1" dirty="0" smtClean="0">
                <a:solidFill>
                  <a:schemeClr val="tx1"/>
                </a:solidFill>
                <a:latin typeface="Verdana" pitchFamily="34" charset="0"/>
                <a:sym typeface="Verdana" pitchFamily="34" charset="0"/>
              </a:rPr>
              <a:t>decree</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 </a:t>
            </a:r>
            <a:r>
              <a:rPr lang="en-US" sz="1300" dirty="0" smtClean="0">
                <a:solidFill>
                  <a:schemeClr val="tx1"/>
                </a:solidFill>
                <a:latin typeface="Verdana" pitchFamily="34" charset="0"/>
                <a:sym typeface="Verdana" pitchFamily="34" charset="0"/>
              </a:rPr>
              <a:t>Arizona, California, Washington, Nevada, Texas, Utah, and Idaho</a:t>
            </a:r>
          </a:p>
          <a:p>
            <a:pPr marL="742950" lvl="1" indent="-285750">
              <a:spcAft>
                <a:spcPts val="600"/>
              </a:spcAft>
              <a:buFont typeface="Arial" pitchFamily="34" charset="0"/>
              <a:buChar char="•"/>
            </a:pPr>
            <a:endParaRPr lang="en-US" sz="1300" dirty="0" smtClean="0">
              <a:solidFill>
                <a:schemeClr val="tx1"/>
              </a:solidFill>
              <a:latin typeface="Verdana" pitchFamily="34" charset="0"/>
              <a:sym typeface="Verdana" pitchFamily="34" charset="0"/>
            </a:endParaRPr>
          </a:p>
          <a:p>
            <a:pPr marL="742950" lvl="1" indent="-285750">
              <a:spcAft>
                <a:spcPts val="600"/>
              </a:spcAft>
              <a:buFont typeface="Arial" pitchFamily="34" charset="0"/>
              <a:buChar char="•"/>
            </a:pPr>
            <a:endParaRPr lang="en-US" sz="1300" dirty="0">
              <a:solidFill>
                <a:schemeClr val="tx1"/>
              </a:solidFill>
              <a:latin typeface="Verdana" pitchFamily="34" charset="0"/>
              <a:sym typeface="Verdana" pitchFamily="34" charset="0"/>
            </a:endParaRPr>
          </a:p>
          <a:p>
            <a:pPr lvl="1">
              <a:spcAft>
                <a:spcPts val="600"/>
              </a:spcAft>
            </a:pPr>
            <a:endParaRPr lang="en-US" sz="1600" b="1" dirty="0">
              <a:solidFill>
                <a:schemeClr val="tx1"/>
              </a:solidFill>
              <a:latin typeface="Verdana" pitchFamily="34" charset="0"/>
              <a:sym typeface="Verdana" pitchFamily="34" charset="0"/>
            </a:endParaRPr>
          </a:p>
          <a:p>
            <a:pPr marL="457200" indent="-457200">
              <a:spcAft>
                <a:spcPts val="600"/>
              </a:spcAft>
              <a:buFont typeface="+mj-lt"/>
              <a:buAutoNum type="arabicPeriod"/>
            </a:pPr>
            <a:endParaRPr lang="en-US" sz="1600" dirty="0" smtClean="0">
              <a:solidFill>
                <a:schemeClr val="tx1"/>
              </a:solidFill>
              <a:latin typeface="Verdana" pitchFamily="34" charset="0"/>
              <a:sym typeface="Verdana" pitchFamily="34" charset="0"/>
            </a:endParaRPr>
          </a:p>
        </p:txBody>
      </p:sp>
      <p:pic>
        <p:nvPicPr>
          <p:cNvPr id="8" name="Picture 3" descr="H:\Historic Photos\man-irrigating-washington-coun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6000750"/>
            <a:ext cx="1140150"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4432"/>
          <a:stretch/>
        </p:blipFill>
        <p:spPr>
          <a:xfrm>
            <a:off x="4318000" y="6019800"/>
            <a:ext cx="4357000" cy="1143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Picture 2" descr="H:\Historic Photos\City Cree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0316" y="6000750"/>
            <a:ext cx="2433119"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17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4165600" y="1236663"/>
            <a:ext cx="4724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nSpc>
                <a:spcPct val="120000"/>
              </a:lnSpc>
            </a:pPr>
            <a:r>
              <a:rPr lang="en-US" sz="1600" b="1" dirty="0">
                <a:solidFill>
                  <a:schemeClr val="tx1"/>
                </a:solidFill>
                <a:latin typeface="Verdana" pitchFamily="34" charset="0"/>
                <a:sym typeface="Verdana" pitchFamily="34" charset="0"/>
              </a:rPr>
              <a:t>What it </a:t>
            </a:r>
            <a:r>
              <a:rPr lang="en-US" sz="1600" b="1" i="1" dirty="0">
                <a:solidFill>
                  <a:schemeClr val="tx1"/>
                </a:solidFill>
                <a:latin typeface="Verdana" pitchFamily="34" charset="0"/>
                <a:sym typeface="Verdana" pitchFamily="34" charset="0"/>
              </a:rPr>
              <a:t>IS</a:t>
            </a:r>
            <a:r>
              <a:rPr lang="en-US" sz="1600" b="1" dirty="0">
                <a:solidFill>
                  <a:schemeClr val="tx1"/>
                </a:solidFill>
                <a:latin typeface="Verdana" pitchFamily="34" charset="0"/>
                <a:sym typeface="Verdana" pitchFamily="34" charset="0"/>
              </a:rPr>
              <a:t>…</a:t>
            </a:r>
          </a:p>
          <a:p>
            <a:pPr marL="233363" indent="-233363">
              <a:lnSpc>
                <a:spcPct val="120000"/>
              </a:lnSpc>
              <a:buFontTx/>
              <a:buChar char="•"/>
            </a:pPr>
            <a:r>
              <a:rPr lang="en-US" sz="1600" dirty="0">
                <a:solidFill>
                  <a:schemeClr val="tx1"/>
                </a:solidFill>
                <a:latin typeface="Verdana" pitchFamily="34" charset="0"/>
                <a:sym typeface="Verdana" pitchFamily="34" charset="0"/>
              </a:rPr>
              <a:t>Action in District Court</a:t>
            </a:r>
          </a:p>
          <a:p>
            <a:pPr marL="233363" indent="-233363">
              <a:lnSpc>
                <a:spcPct val="120000"/>
              </a:lnSpc>
              <a:buFontTx/>
              <a:buChar char="•"/>
            </a:pPr>
            <a:r>
              <a:rPr lang="en-US" sz="1600" dirty="0">
                <a:solidFill>
                  <a:schemeClr val="tx1"/>
                </a:solidFill>
                <a:latin typeface="Verdana" pitchFamily="34" charset="0"/>
                <a:sym typeface="Verdana" pitchFamily="34" charset="0"/>
              </a:rPr>
              <a:t>Binds water users and the State Engineer (Division of Water Rights)</a:t>
            </a:r>
          </a:p>
          <a:p>
            <a:pPr marL="233363" indent="-233363">
              <a:lnSpc>
                <a:spcPct val="120000"/>
              </a:lnSpc>
              <a:buFontTx/>
              <a:buChar char="•"/>
            </a:pPr>
            <a:r>
              <a:rPr lang="en-US" sz="1600" dirty="0">
                <a:solidFill>
                  <a:schemeClr val="tx1"/>
                </a:solidFill>
                <a:latin typeface="Verdana" pitchFamily="34" charset="0"/>
                <a:sym typeface="Verdana" pitchFamily="34" charset="0"/>
              </a:rPr>
              <a:t>Governed by Utah State Code: Title 73, Chapter 4.</a:t>
            </a:r>
          </a:p>
          <a:p>
            <a:pPr marL="233363" indent="-233363">
              <a:lnSpc>
                <a:spcPct val="120000"/>
              </a:lnSpc>
              <a:buFontTx/>
              <a:buChar char="•"/>
            </a:pPr>
            <a:r>
              <a:rPr lang="en-US" sz="1600" dirty="0">
                <a:solidFill>
                  <a:schemeClr val="tx1"/>
                </a:solidFill>
                <a:latin typeface="Verdana" pitchFamily="34" charset="0"/>
                <a:sym typeface="Verdana" pitchFamily="34" charset="0"/>
              </a:rPr>
              <a:t>The first General Stream Adjudications took place in the 1920s – </a:t>
            </a:r>
            <a:r>
              <a:rPr lang="en-US" sz="1600" dirty="0" smtClean="0">
                <a:solidFill>
                  <a:schemeClr val="tx1"/>
                </a:solidFill>
                <a:latin typeface="Verdana" pitchFamily="34" charset="0"/>
                <a:sym typeface="Verdana" pitchFamily="34" charset="0"/>
              </a:rPr>
              <a:t>Sevier, Weber and the Virgin River basins. </a:t>
            </a:r>
            <a:endParaRPr lang="en-US" sz="1600" dirty="0">
              <a:solidFill>
                <a:schemeClr val="tx1"/>
              </a:solidFill>
              <a:latin typeface="Verdana" pitchFamily="34" charset="0"/>
              <a:sym typeface="Verdana" pitchFamily="34" charset="0"/>
            </a:endParaRP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7061200" y="4559300"/>
            <a:ext cx="1535113" cy="25193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4318000" y="4559300"/>
            <a:ext cx="2505075" cy="25193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323975"/>
            <a:ext cx="39624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Why Do We Conduct General Adjudications?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799" y="1168400"/>
            <a:ext cx="5867402"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57200" indent="-457200">
              <a:buFont typeface="+mj-lt"/>
              <a:buAutoNum type="arabicPeriod"/>
            </a:pPr>
            <a:r>
              <a:rPr lang="en-US" sz="1600" dirty="0" smtClean="0">
                <a:solidFill>
                  <a:schemeClr val="tx1"/>
                </a:solidFill>
                <a:latin typeface="Verdana" pitchFamily="34" charset="0"/>
                <a:sym typeface="Verdana" pitchFamily="34" charset="0"/>
              </a:rPr>
              <a:t>Bring all claims on to the permanent record:</a:t>
            </a:r>
          </a:p>
          <a:p>
            <a:pPr marL="457200" indent="-457200">
              <a:buFont typeface="+mj-lt"/>
              <a:buAutoNum type="arabicPeriod"/>
            </a:pPr>
            <a:endParaRPr lang="en-US" sz="1600"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Pre-Statutory Claims </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Diligence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Underground Water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Pending Adjudication Claims</a:t>
            </a:r>
          </a:p>
          <a:p>
            <a:pPr marL="1257300" lvl="2" indent="-342900">
              <a:buFont typeface="Arial" pitchFamily="34" charset="0"/>
              <a:buChar char="•"/>
            </a:pPr>
            <a:endParaRPr lang="en-US" sz="1400" i="1"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Federal Reserve Rights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Winter’s Doctrine (1908)</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McCarran Amendment (1952)</a:t>
            </a:r>
          </a:p>
          <a:p>
            <a:pPr marL="800100" lvl="1" indent="-342900">
              <a:buFont typeface="Arial" pitchFamily="34" charset="0"/>
              <a:buChar cha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a:solidFill>
                  <a:schemeClr val="tx1"/>
                </a:solidFill>
                <a:latin typeface="Verdana" pitchFamily="34" charset="0"/>
                <a:sym typeface="Verdana" pitchFamily="34" charset="0"/>
              </a:rPr>
              <a:t>To prevent a “multiplicity of suits” and bring clarity to the water rights picture.</a:t>
            </a:r>
          </a:p>
          <a:p>
            <a:pPr marL="457200" indent="-457200">
              <a:buFont typeface="+mj-lt"/>
              <a:buAutoNum type="arabicPeriod"/>
              <a:defRP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Remove/reduce rights which have been wholly or partially forfeited through non-use…?</a:t>
            </a:r>
          </a:p>
          <a:p>
            <a:pPr marL="457200" indent="-457200">
              <a:buFont typeface="+mj-lt"/>
              <a:buAutoNum type="arabicPeriod"/>
              <a:defRPr/>
            </a:pPr>
            <a:endParaRPr lang="en-US" sz="1600" dirty="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To obtain decrees on </a:t>
            </a:r>
            <a:r>
              <a:rPr lang="en-US" sz="1600" dirty="0">
                <a:solidFill>
                  <a:schemeClr val="tx1"/>
                </a:solidFill>
                <a:latin typeface="Verdana" pitchFamily="34" charset="0"/>
                <a:sym typeface="Verdana" pitchFamily="34" charset="0"/>
              </a:rPr>
              <a:t>all water </a:t>
            </a:r>
            <a:r>
              <a:rPr lang="en-US" sz="1600" dirty="0" smtClean="0">
                <a:solidFill>
                  <a:schemeClr val="tx1"/>
                </a:solidFill>
                <a:latin typeface="Verdana" pitchFamily="34" charset="0"/>
                <a:sym typeface="Verdana" pitchFamily="34" charset="0"/>
              </a:rPr>
              <a:t>rights—including certificated rights…?</a:t>
            </a:r>
          </a:p>
          <a:p>
            <a:pPr marL="457200" indent="-457200">
              <a:buFont typeface="+mj-lt"/>
              <a:buAutoNum type="arabicPeriod"/>
              <a:defRPr/>
            </a:pPr>
            <a:endParaRPr lang="en-US" sz="1800" dirty="0" smtClean="0">
              <a:solidFill>
                <a:schemeClr val="tx1"/>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126" y="5806440"/>
            <a:ext cx="1778991" cy="1280160"/>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319" y="5806440"/>
            <a:ext cx="1905925"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985000" y="5806440"/>
            <a:ext cx="1634584" cy="128016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6" t="22974" r="345" b="6806"/>
          <a:stretch/>
        </p:blipFill>
        <p:spPr bwMode="auto">
          <a:xfrm>
            <a:off x="431800" y="5806440"/>
            <a:ext cx="2196637"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519341" y="1913439"/>
            <a:ext cx="2588211" cy="244157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8311056" y="1676400"/>
            <a:ext cx="1417144" cy="7620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4278104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11765</TotalTime>
  <Pages>0</Pages>
  <Words>7624</Words>
  <Characters>0</Characters>
  <Application>Microsoft Office PowerPoint</Application>
  <PresentationFormat>Custom</PresentationFormat>
  <Lines>0</Lines>
  <Paragraphs>491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Bingham</dc:creator>
  <cp:lastModifiedBy>Blake Bingham</cp:lastModifiedBy>
  <cp:revision>309</cp:revision>
  <cp:lastPrinted>2013-03-12T22:18:54Z</cp:lastPrinted>
  <dcterms:modified xsi:type="dcterms:W3CDTF">2013-04-22T22:33:03Z</dcterms:modified>
</cp:coreProperties>
</file>